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60"/>
  </p:notesMasterIdLst>
  <p:handoutMasterIdLst>
    <p:handoutMasterId r:id="rId61"/>
  </p:handoutMasterIdLst>
  <p:sldIdLst>
    <p:sldId id="256" r:id="rId2"/>
    <p:sldId id="257" r:id="rId3"/>
    <p:sldId id="263" r:id="rId4"/>
    <p:sldId id="264" r:id="rId5"/>
    <p:sldId id="268" r:id="rId6"/>
    <p:sldId id="266" r:id="rId7"/>
    <p:sldId id="269" r:id="rId8"/>
    <p:sldId id="270" r:id="rId9"/>
    <p:sldId id="259" r:id="rId10"/>
    <p:sldId id="260" r:id="rId11"/>
    <p:sldId id="262" r:id="rId12"/>
    <p:sldId id="272" r:id="rId13"/>
    <p:sldId id="261" r:id="rId14"/>
    <p:sldId id="271" r:id="rId15"/>
    <p:sldId id="273" r:id="rId16"/>
    <p:sldId id="274" r:id="rId17"/>
    <p:sldId id="275" r:id="rId18"/>
    <p:sldId id="276" r:id="rId19"/>
    <p:sldId id="278" r:id="rId20"/>
    <p:sldId id="277" r:id="rId21"/>
    <p:sldId id="279" r:id="rId22"/>
    <p:sldId id="280" r:id="rId23"/>
    <p:sldId id="284" r:id="rId24"/>
    <p:sldId id="281" r:id="rId25"/>
    <p:sldId id="282" r:id="rId26"/>
    <p:sldId id="283" r:id="rId27"/>
    <p:sldId id="295" r:id="rId28"/>
    <p:sldId id="296" r:id="rId29"/>
    <p:sldId id="297" r:id="rId30"/>
    <p:sldId id="298" r:id="rId31"/>
    <p:sldId id="299" r:id="rId32"/>
    <p:sldId id="300" r:id="rId33"/>
    <p:sldId id="301" r:id="rId34"/>
    <p:sldId id="285" r:id="rId35"/>
    <p:sldId id="286" r:id="rId36"/>
    <p:sldId id="287" r:id="rId37"/>
    <p:sldId id="288" r:id="rId38"/>
    <p:sldId id="289" r:id="rId39"/>
    <p:sldId id="290" r:id="rId40"/>
    <p:sldId id="291" r:id="rId41"/>
    <p:sldId id="292" r:id="rId42"/>
    <p:sldId id="293" r:id="rId43"/>
    <p:sldId id="294" r:id="rId44"/>
    <p:sldId id="309" r:id="rId45"/>
    <p:sldId id="310" r:id="rId46"/>
    <p:sldId id="311" r:id="rId47"/>
    <p:sldId id="314" r:id="rId48"/>
    <p:sldId id="313" r:id="rId49"/>
    <p:sldId id="315" r:id="rId50"/>
    <p:sldId id="316" r:id="rId51"/>
    <p:sldId id="317" r:id="rId52"/>
    <p:sldId id="302" r:id="rId53"/>
    <p:sldId id="303" r:id="rId54"/>
    <p:sldId id="304" r:id="rId55"/>
    <p:sldId id="305" r:id="rId56"/>
    <p:sldId id="306" r:id="rId57"/>
    <p:sldId id="307" r:id="rId58"/>
    <p:sldId id="308" r:id="rId59"/>
  </p:sldIdLst>
  <p:sldSz cx="9144000" cy="6858000" type="screen4x3"/>
  <p:notesSz cx="7016750" cy="93027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clrMode="gray" scaleToFitPaper="1"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058" autoAdjust="0"/>
  </p:normalViewPr>
  <p:slideViewPr>
    <p:cSldViewPr>
      <p:cViewPr varScale="1">
        <p:scale>
          <a:sx n="82" d="100"/>
          <a:sy n="82" d="100"/>
        </p:scale>
        <p:origin x="-942"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8" d="100"/>
          <a:sy n="68" d="100"/>
        </p:scale>
        <p:origin x="-3246" y="-120"/>
      </p:cViewPr>
      <p:guideLst>
        <p:guide orient="horz" pos="2930"/>
        <p:guide pos="221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804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0592" cy="465138"/>
          </a:xfrm>
          <a:prstGeom prst="rect">
            <a:avLst/>
          </a:prstGeom>
        </p:spPr>
        <p:txBody>
          <a:bodyPr vert="horz" lIns="93251" tIns="46625" rIns="93251" bIns="46625" rtlCol="0"/>
          <a:lstStyle>
            <a:lvl1pPr algn="l">
              <a:defRPr sz="1200"/>
            </a:lvl1pPr>
          </a:lstStyle>
          <a:p>
            <a:endParaRPr lang="en-US" dirty="0"/>
          </a:p>
        </p:txBody>
      </p:sp>
      <p:sp>
        <p:nvSpPr>
          <p:cNvPr id="3" name="Date Placeholder 2"/>
          <p:cNvSpPr>
            <a:spLocks noGrp="1"/>
          </p:cNvSpPr>
          <p:nvPr>
            <p:ph type="dt" idx="1"/>
          </p:nvPr>
        </p:nvSpPr>
        <p:spPr>
          <a:xfrm>
            <a:off x="3974534" y="0"/>
            <a:ext cx="3040592" cy="465138"/>
          </a:xfrm>
          <a:prstGeom prst="rect">
            <a:avLst/>
          </a:prstGeom>
        </p:spPr>
        <p:txBody>
          <a:bodyPr vert="horz" lIns="93251" tIns="46625" rIns="93251" bIns="46625" rtlCol="0"/>
          <a:lstStyle>
            <a:lvl1pPr algn="r">
              <a:defRPr sz="1200"/>
            </a:lvl1pPr>
          </a:lstStyle>
          <a:p>
            <a:fld id="{8A078387-3FB6-44E4-A509-13DAC3008E77}" type="datetimeFigureOut">
              <a:rPr lang="en-US" smtClean="0"/>
              <a:t>9/25/2014</a:t>
            </a:fld>
            <a:endParaRPr lang="en-US" dirty="0"/>
          </a:p>
        </p:txBody>
      </p:sp>
      <p:sp>
        <p:nvSpPr>
          <p:cNvPr id="4" name="Slide Image Placeholder 3"/>
          <p:cNvSpPr>
            <a:spLocks noGrp="1" noRot="1" noChangeAspect="1"/>
          </p:cNvSpPr>
          <p:nvPr>
            <p:ph type="sldImg" idx="2"/>
          </p:nvPr>
        </p:nvSpPr>
        <p:spPr>
          <a:xfrm>
            <a:off x="1182688" y="696913"/>
            <a:ext cx="4651375" cy="3489325"/>
          </a:xfrm>
          <a:prstGeom prst="rect">
            <a:avLst/>
          </a:prstGeom>
          <a:noFill/>
          <a:ln w="12700">
            <a:solidFill>
              <a:prstClr val="black"/>
            </a:solidFill>
          </a:ln>
        </p:spPr>
        <p:txBody>
          <a:bodyPr vert="horz" lIns="93251" tIns="46625" rIns="93251" bIns="46625" rtlCol="0" anchor="ctr"/>
          <a:lstStyle/>
          <a:p>
            <a:endParaRPr lang="en-US" dirty="0"/>
          </a:p>
        </p:txBody>
      </p:sp>
      <p:sp>
        <p:nvSpPr>
          <p:cNvPr id="5" name="Notes Placeholder 4"/>
          <p:cNvSpPr>
            <a:spLocks noGrp="1"/>
          </p:cNvSpPr>
          <p:nvPr>
            <p:ph type="body" sz="quarter" idx="3"/>
          </p:nvPr>
        </p:nvSpPr>
        <p:spPr>
          <a:xfrm>
            <a:off x="701675" y="4418806"/>
            <a:ext cx="5613400" cy="4186238"/>
          </a:xfrm>
          <a:prstGeom prst="rect">
            <a:avLst/>
          </a:prstGeom>
        </p:spPr>
        <p:txBody>
          <a:bodyPr vert="horz" lIns="93251" tIns="46625" rIns="93251" bIns="4662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5998"/>
            <a:ext cx="3040592" cy="465138"/>
          </a:xfrm>
          <a:prstGeom prst="rect">
            <a:avLst/>
          </a:prstGeom>
        </p:spPr>
        <p:txBody>
          <a:bodyPr vert="horz" lIns="93251" tIns="46625" rIns="93251" bIns="4662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4534" y="8835998"/>
            <a:ext cx="3040592" cy="465138"/>
          </a:xfrm>
          <a:prstGeom prst="rect">
            <a:avLst/>
          </a:prstGeom>
        </p:spPr>
        <p:txBody>
          <a:bodyPr vert="horz" lIns="93251" tIns="46625" rIns="93251" bIns="46625" rtlCol="0" anchor="b"/>
          <a:lstStyle>
            <a:lvl1pPr algn="r">
              <a:defRPr sz="1200"/>
            </a:lvl1pPr>
          </a:lstStyle>
          <a:p>
            <a:fld id="{EE6B3894-052A-4256-ABE4-30AB136073E4}" type="slidenum">
              <a:rPr lang="en-US" smtClean="0"/>
              <a:t>‹#›</a:t>
            </a:fld>
            <a:endParaRPr lang="en-US" dirty="0"/>
          </a:p>
        </p:txBody>
      </p:sp>
    </p:spTree>
    <p:extLst>
      <p:ext uri="{BB962C8B-B14F-4D97-AF65-F5344CB8AC3E}">
        <p14:creationId xmlns:p14="http://schemas.microsoft.com/office/powerpoint/2010/main" val="2454638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2</a:t>
            </a:fld>
            <a:endParaRPr lang="en-US" dirty="0"/>
          </a:p>
        </p:txBody>
      </p:sp>
    </p:spTree>
    <p:extLst>
      <p:ext uri="{BB962C8B-B14F-4D97-AF65-F5344CB8AC3E}">
        <p14:creationId xmlns:p14="http://schemas.microsoft.com/office/powerpoint/2010/main" val="779087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27</a:t>
            </a:fld>
            <a:endParaRPr lang="en-US" dirty="0"/>
          </a:p>
        </p:txBody>
      </p:sp>
    </p:spTree>
    <p:extLst>
      <p:ext uri="{BB962C8B-B14F-4D97-AF65-F5344CB8AC3E}">
        <p14:creationId xmlns:p14="http://schemas.microsoft.com/office/powerpoint/2010/main" val="35192710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28</a:t>
            </a:fld>
            <a:endParaRPr lang="en-US" dirty="0"/>
          </a:p>
        </p:txBody>
      </p:sp>
    </p:spTree>
    <p:extLst>
      <p:ext uri="{BB962C8B-B14F-4D97-AF65-F5344CB8AC3E}">
        <p14:creationId xmlns:p14="http://schemas.microsoft.com/office/powerpoint/2010/main" val="1109578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29</a:t>
            </a:fld>
            <a:endParaRPr lang="en-US" dirty="0"/>
          </a:p>
        </p:txBody>
      </p:sp>
    </p:spTree>
    <p:extLst>
      <p:ext uri="{BB962C8B-B14F-4D97-AF65-F5344CB8AC3E}">
        <p14:creationId xmlns:p14="http://schemas.microsoft.com/office/powerpoint/2010/main" val="198830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8EB7CA-796E-48CB-BD24-ABE00C93DD4E}" type="slidenum">
              <a:rPr lang="en-US"/>
              <a:pPr/>
              <a:t>30</a:t>
            </a:fld>
            <a:endParaRPr lang="en-US" dirty="0"/>
          </a:p>
        </p:txBody>
      </p:sp>
      <p:sp>
        <p:nvSpPr>
          <p:cNvPr id="603138" name="Rectangle 2"/>
          <p:cNvSpPr>
            <a:spLocks noGrp="1" noRot="1" noChangeAspect="1" noChangeArrowheads="1" noTextEdit="1"/>
          </p:cNvSpPr>
          <p:nvPr>
            <p:ph type="sldImg"/>
          </p:nvPr>
        </p:nvSpPr>
        <p:spPr>
          <a:ln/>
        </p:spPr>
      </p:sp>
      <p:sp>
        <p:nvSpPr>
          <p:cNvPr id="603139" name="Rectangle 3"/>
          <p:cNvSpPr>
            <a:spLocks noGrp="1" noChangeArrowheads="1"/>
          </p:cNvSpPr>
          <p:nvPr>
            <p:ph type="body" idx="1"/>
          </p:nvPr>
        </p:nvSpPr>
        <p:spPr/>
        <p:txBody>
          <a:bodyPr/>
          <a:lstStyle/>
          <a:p>
            <a:r>
              <a:rPr lang="en-US" dirty="0"/>
              <a:t>Do you really have a team or a bunch of spectators?</a:t>
            </a:r>
          </a:p>
          <a:p>
            <a:r>
              <a:rPr lang="en-US" dirty="0"/>
              <a:t>Are you reviewed regarding your performance in a team environment?</a:t>
            </a:r>
          </a:p>
          <a:p>
            <a:r>
              <a:rPr lang="en-US" dirty="0"/>
              <a:t>360 reviews</a:t>
            </a:r>
          </a:p>
          <a:p>
            <a:r>
              <a:rPr lang="en-US" dirty="0"/>
              <a:t>Next – When is a product good enough?</a:t>
            </a:r>
          </a:p>
          <a:p>
            <a:endParaRPr lang="en-US" dirty="0"/>
          </a:p>
        </p:txBody>
      </p:sp>
      <p:sp>
        <p:nvSpPr>
          <p:cNvPr id="5" name="Footer Placeholder 4"/>
          <p:cNvSpPr>
            <a:spLocks noGrp="1"/>
          </p:cNvSpPr>
          <p:nvPr>
            <p:ph type="ftr" sz="quarter" idx="10"/>
          </p:nvPr>
        </p:nvSpPr>
        <p:spPr/>
        <p:txBody>
          <a:bodyPr/>
          <a:lstStyle/>
          <a:p>
            <a:r>
              <a:rPr lang="en-US" dirty="0" smtClean="0"/>
              <a:t>AVR </a:t>
            </a:r>
            <a:r>
              <a:rPr lang="en-US" dirty="0" smtClean="0"/>
              <a:t>Associates </a:t>
            </a:r>
            <a:r>
              <a:rPr lang="en-US" dirty="0" smtClean="0"/>
              <a:t>Ltd</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31</a:t>
            </a:fld>
            <a:endParaRPr lang="en-US" dirty="0"/>
          </a:p>
        </p:txBody>
      </p:sp>
    </p:spTree>
    <p:extLst>
      <p:ext uri="{BB962C8B-B14F-4D97-AF65-F5344CB8AC3E}">
        <p14:creationId xmlns:p14="http://schemas.microsoft.com/office/powerpoint/2010/main" val="21038003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32</a:t>
            </a:fld>
            <a:endParaRPr lang="en-US" dirty="0"/>
          </a:p>
        </p:txBody>
      </p:sp>
    </p:spTree>
    <p:extLst>
      <p:ext uri="{BB962C8B-B14F-4D97-AF65-F5344CB8AC3E}">
        <p14:creationId xmlns:p14="http://schemas.microsoft.com/office/powerpoint/2010/main" val="1255665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33</a:t>
            </a:fld>
            <a:endParaRPr lang="en-US" dirty="0"/>
          </a:p>
        </p:txBody>
      </p:sp>
    </p:spTree>
    <p:extLst>
      <p:ext uri="{BB962C8B-B14F-4D97-AF65-F5344CB8AC3E}">
        <p14:creationId xmlns:p14="http://schemas.microsoft.com/office/powerpoint/2010/main" val="25281826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34</a:t>
            </a:fld>
            <a:endParaRPr lang="en-US" dirty="0"/>
          </a:p>
        </p:txBody>
      </p:sp>
    </p:spTree>
    <p:extLst>
      <p:ext uri="{BB962C8B-B14F-4D97-AF65-F5344CB8AC3E}">
        <p14:creationId xmlns:p14="http://schemas.microsoft.com/office/powerpoint/2010/main" val="19668846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35</a:t>
            </a:fld>
            <a:endParaRPr lang="en-US" dirty="0"/>
          </a:p>
        </p:txBody>
      </p:sp>
    </p:spTree>
    <p:extLst>
      <p:ext uri="{BB962C8B-B14F-4D97-AF65-F5344CB8AC3E}">
        <p14:creationId xmlns:p14="http://schemas.microsoft.com/office/powerpoint/2010/main" val="3795531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36</a:t>
            </a:fld>
            <a:endParaRPr lang="en-US" dirty="0"/>
          </a:p>
        </p:txBody>
      </p:sp>
    </p:spTree>
    <p:extLst>
      <p:ext uri="{BB962C8B-B14F-4D97-AF65-F5344CB8AC3E}">
        <p14:creationId xmlns:p14="http://schemas.microsoft.com/office/powerpoint/2010/main" val="427919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3</a:t>
            </a:fld>
            <a:endParaRPr lang="en-US" dirty="0"/>
          </a:p>
        </p:txBody>
      </p:sp>
    </p:spTree>
    <p:extLst>
      <p:ext uri="{BB962C8B-B14F-4D97-AF65-F5344CB8AC3E}">
        <p14:creationId xmlns:p14="http://schemas.microsoft.com/office/powerpoint/2010/main" val="23939239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37</a:t>
            </a:fld>
            <a:endParaRPr lang="en-US" dirty="0"/>
          </a:p>
        </p:txBody>
      </p:sp>
    </p:spTree>
    <p:extLst>
      <p:ext uri="{BB962C8B-B14F-4D97-AF65-F5344CB8AC3E}">
        <p14:creationId xmlns:p14="http://schemas.microsoft.com/office/powerpoint/2010/main" val="17608625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38</a:t>
            </a:fld>
            <a:endParaRPr lang="en-US" dirty="0"/>
          </a:p>
        </p:txBody>
      </p:sp>
    </p:spTree>
    <p:extLst>
      <p:ext uri="{BB962C8B-B14F-4D97-AF65-F5344CB8AC3E}">
        <p14:creationId xmlns:p14="http://schemas.microsoft.com/office/powerpoint/2010/main" val="23753134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39</a:t>
            </a:fld>
            <a:endParaRPr lang="en-US" dirty="0"/>
          </a:p>
        </p:txBody>
      </p:sp>
    </p:spTree>
    <p:extLst>
      <p:ext uri="{BB962C8B-B14F-4D97-AF65-F5344CB8AC3E}">
        <p14:creationId xmlns:p14="http://schemas.microsoft.com/office/powerpoint/2010/main" val="3007864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40</a:t>
            </a:fld>
            <a:endParaRPr lang="en-US" dirty="0"/>
          </a:p>
        </p:txBody>
      </p:sp>
    </p:spTree>
    <p:extLst>
      <p:ext uri="{BB962C8B-B14F-4D97-AF65-F5344CB8AC3E}">
        <p14:creationId xmlns:p14="http://schemas.microsoft.com/office/powerpoint/2010/main" val="18311369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41</a:t>
            </a:fld>
            <a:endParaRPr lang="en-US" dirty="0"/>
          </a:p>
        </p:txBody>
      </p:sp>
    </p:spTree>
    <p:extLst>
      <p:ext uri="{BB962C8B-B14F-4D97-AF65-F5344CB8AC3E}">
        <p14:creationId xmlns:p14="http://schemas.microsoft.com/office/powerpoint/2010/main" val="26099191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42</a:t>
            </a:fld>
            <a:endParaRPr lang="en-US" dirty="0"/>
          </a:p>
        </p:txBody>
      </p:sp>
    </p:spTree>
    <p:extLst>
      <p:ext uri="{BB962C8B-B14F-4D97-AF65-F5344CB8AC3E}">
        <p14:creationId xmlns:p14="http://schemas.microsoft.com/office/powerpoint/2010/main" val="28699363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43</a:t>
            </a:fld>
            <a:endParaRPr lang="en-US" dirty="0"/>
          </a:p>
        </p:txBody>
      </p:sp>
    </p:spTree>
    <p:extLst>
      <p:ext uri="{BB962C8B-B14F-4D97-AF65-F5344CB8AC3E}">
        <p14:creationId xmlns:p14="http://schemas.microsoft.com/office/powerpoint/2010/main" val="3258419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44</a:t>
            </a:fld>
            <a:endParaRPr lang="en-US" dirty="0"/>
          </a:p>
        </p:txBody>
      </p:sp>
    </p:spTree>
    <p:extLst>
      <p:ext uri="{BB962C8B-B14F-4D97-AF65-F5344CB8AC3E}">
        <p14:creationId xmlns:p14="http://schemas.microsoft.com/office/powerpoint/2010/main" val="27495768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47</a:t>
            </a:fld>
            <a:endParaRPr lang="en-US" dirty="0"/>
          </a:p>
        </p:txBody>
      </p:sp>
    </p:spTree>
    <p:extLst>
      <p:ext uri="{BB962C8B-B14F-4D97-AF65-F5344CB8AC3E}">
        <p14:creationId xmlns:p14="http://schemas.microsoft.com/office/powerpoint/2010/main" val="3258419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3CFF57-CF4C-44DC-B4EE-70EA3D0EAB65}" type="slidenum">
              <a:rPr lang="en-US"/>
              <a:pPr/>
              <a:t>52</a:t>
            </a:fld>
            <a:endParaRPr lang="en-US" dirty="0"/>
          </a:p>
        </p:txBody>
      </p:sp>
      <p:sp>
        <p:nvSpPr>
          <p:cNvPr id="505858" name="Rectangle 2"/>
          <p:cNvSpPr>
            <a:spLocks noGrp="1" noRot="1" noChangeAspect="1" noChangeArrowheads="1" noTextEdit="1"/>
          </p:cNvSpPr>
          <p:nvPr>
            <p:ph type="sldImg"/>
          </p:nvPr>
        </p:nvSpPr>
        <p:spPr>
          <a:xfrm>
            <a:off x="1189038" y="698500"/>
            <a:ext cx="4646612" cy="3484563"/>
          </a:xfrm>
          <a:ln/>
        </p:spPr>
      </p:sp>
      <p:sp>
        <p:nvSpPr>
          <p:cNvPr id="505859" name="Rectangle 3"/>
          <p:cNvSpPr>
            <a:spLocks noGrp="1" noChangeArrowheads="1"/>
          </p:cNvSpPr>
          <p:nvPr>
            <p:ph type="body" idx="1"/>
          </p:nvPr>
        </p:nvSpPr>
        <p:spPr/>
        <p:txBody>
          <a:bodyPr/>
          <a:lstStyle/>
          <a:p>
            <a:r>
              <a:rPr lang="en-US" dirty="0"/>
              <a:t>Importance of understanding why change is needed</a:t>
            </a:r>
          </a:p>
          <a:p>
            <a:r>
              <a:rPr lang="en-US" b="1" dirty="0"/>
              <a:t>Discuss example of house</a:t>
            </a:r>
          </a:p>
          <a:p>
            <a:r>
              <a:rPr lang="en-US" dirty="0"/>
              <a:t>Next – Is there a PM process?</a:t>
            </a:r>
          </a:p>
        </p:txBody>
      </p:sp>
      <p:sp>
        <p:nvSpPr>
          <p:cNvPr id="5" name="Footer Placeholder 4"/>
          <p:cNvSpPr>
            <a:spLocks noGrp="1"/>
          </p:cNvSpPr>
          <p:nvPr>
            <p:ph type="ftr" sz="quarter" idx="10"/>
          </p:nvPr>
        </p:nvSpPr>
        <p:spPr/>
        <p:txBody>
          <a:bodyPr/>
          <a:lstStyle/>
          <a:p>
            <a:r>
              <a:rPr lang="en-US" dirty="0" smtClean="0"/>
              <a:t>AVR </a:t>
            </a:r>
            <a:r>
              <a:rPr lang="en-US" dirty="0" smtClean="0"/>
              <a:t>Associates </a:t>
            </a:r>
            <a:r>
              <a:rPr lang="en-US" dirty="0" smtClean="0"/>
              <a:t>Ltd</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4225FF-76B4-4C41-8C36-99656B284A8B}" type="slidenum">
              <a:rPr lang="en-US"/>
              <a:pPr/>
              <a:t>9</a:t>
            </a:fld>
            <a:endParaRPr lang="en-US" dirty="0"/>
          </a:p>
        </p:txBody>
      </p:sp>
      <p:sp>
        <p:nvSpPr>
          <p:cNvPr id="601090" name="Rectangle 2"/>
          <p:cNvSpPr>
            <a:spLocks noGrp="1" noRot="1" noChangeAspect="1" noChangeArrowheads="1" noTextEdit="1"/>
          </p:cNvSpPr>
          <p:nvPr>
            <p:ph type="sldImg"/>
          </p:nvPr>
        </p:nvSpPr>
        <p:spPr>
          <a:ln/>
        </p:spPr>
      </p:sp>
      <p:sp>
        <p:nvSpPr>
          <p:cNvPr id="601091" name="Rectangle 3"/>
          <p:cNvSpPr>
            <a:spLocks noGrp="1" noChangeArrowheads="1"/>
          </p:cNvSpPr>
          <p:nvPr>
            <p:ph type="body" idx="1"/>
          </p:nvPr>
        </p:nvSpPr>
        <p:spPr/>
        <p:txBody>
          <a:bodyPr/>
          <a:lstStyle/>
          <a:p>
            <a:r>
              <a:rPr lang="en-US" dirty="0"/>
              <a:t>Like the change management process, it is best to negotiate this before there is conflict.</a:t>
            </a:r>
          </a:p>
          <a:p>
            <a:r>
              <a:rPr lang="en-US" dirty="0"/>
              <a:t>Why is this important?  Resources needed to do other work.</a:t>
            </a:r>
          </a:p>
          <a:p>
            <a:r>
              <a:rPr lang="en-US" dirty="0"/>
              <a:t>Next - Teams</a:t>
            </a:r>
          </a:p>
        </p:txBody>
      </p:sp>
      <p:sp>
        <p:nvSpPr>
          <p:cNvPr id="5" name="Footer Placeholder 4"/>
          <p:cNvSpPr>
            <a:spLocks noGrp="1"/>
          </p:cNvSpPr>
          <p:nvPr>
            <p:ph type="ftr" sz="quarter" idx="10"/>
          </p:nvPr>
        </p:nvSpPr>
        <p:spPr/>
        <p:txBody>
          <a:bodyPr/>
          <a:lstStyle/>
          <a:p>
            <a:r>
              <a:rPr lang="en-US" dirty="0" smtClean="0"/>
              <a:t>AVR Associates Ltd</a:t>
            </a:r>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D0B703-AA8A-49F0-846E-F1D7C76826CB}" type="slidenum">
              <a:rPr lang="en-US"/>
              <a:pPr/>
              <a:t>53</a:t>
            </a:fld>
            <a:endParaRPr lang="en-US" dirty="0"/>
          </a:p>
        </p:txBody>
      </p:sp>
      <p:sp>
        <p:nvSpPr>
          <p:cNvPr id="311298" name="Rectangle 2"/>
          <p:cNvSpPr>
            <a:spLocks noGrp="1" noRot="1" noChangeAspect="1" noChangeArrowheads="1" noTextEdit="1"/>
          </p:cNvSpPr>
          <p:nvPr>
            <p:ph type="sldImg"/>
          </p:nvPr>
        </p:nvSpPr>
        <p:spPr>
          <a:xfrm>
            <a:off x="1185863" y="698500"/>
            <a:ext cx="4646612" cy="3484563"/>
          </a:xfrm>
          <a:ln/>
        </p:spPr>
      </p:sp>
      <p:sp>
        <p:nvSpPr>
          <p:cNvPr id="311299" name="Rectangle 3"/>
          <p:cNvSpPr>
            <a:spLocks noGrp="1" noChangeArrowheads="1"/>
          </p:cNvSpPr>
          <p:nvPr>
            <p:ph type="body" idx="1"/>
          </p:nvPr>
        </p:nvSpPr>
        <p:spPr>
          <a:xfrm>
            <a:off x="935253" y="4417200"/>
            <a:ext cx="5146245" cy="4186943"/>
          </a:xfrm>
        </p:spPr>
        <p:txBody>
          <a:bodyPr/>
          <a:lstStyle/>
          <a:p>
            <a:r>
              <a:rPr lang="en-US" sz="1400" dirty="0"/>
              <a:t>We often look past the people part of PM.  It is so much more than using the tools and plugging in information.  You can read these requirements.</a:t>
            </a:r>
          </a:p>
          <a:p>
            <a:endParaRPr lang="en-US" sz="1400" dirty="0"/>
          </a:p>
          <a:p>
            <a:r>
              <a:rPr lang="en-US" sz="1400" dirty="0"/>
              <a:t>Go to 107 the summary</a:t>
            </a:r>
          </a:p>
          <a:p>
            <a:endParaRPr lang="en-US" sz="1400" dirty="0"/>
          </a:p>
        </p:txBody>
      </p:sp>
      <p:sp>
        <p:nvSpPr>
          <p:cNvPr id="5" name="Footer Placeholder 4"/>
          <p:cNvSpPr>
            <a:spLocks noGrp="1"/>
          </p:cNvSpPr>
          <p:nvPr>
            <p:ph type="ftr" sz="quarter" idx="10"/>
          </p:nvPr>
        </p:nvSpPr>
        <p:spPr/>
        <p:txBody>
          <a:bodyPr/>
          <a:lstStyle/>
          <a:p>
            <a:r>
              <a:rPr lang="en-US" dirty="0" smtClean="0"/>
              <a:t>AVR </a:t>
            </a:r>
            <a:r>
              <a:rPr lang="en-US" dirty="0" smtClean="0"/>
              <a:t>Associates </a:t>
            </a:r>
            <a:r>
              <a:rPr lang="en-US" dirty="0" smtClean="0"/>
              <a:t>Ltd</a:t>
            </a: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215BE3-8CF4-4DD8-BF8D-F9E7BD412A23}" type="slidenum">
              <a:rPr lang="en-US"/>
              <a:pPr/>
              <a:t>54</a:t>
            </a:fld>
            <a:endParaRPr lang="en-US" dirty="0"/>
          </a:p>
        </p:txBody>
      </p:sp>
      <p:sp>
        <p:nvSpPr>
          <p:cNvPr id="613378" name="Rectangle 2"/>
          <p:cNvSpPr>
            <a:spLocks noGrp="1" noRot="1" noChangeAspect="1" noChangeArrowheads="1" noTextEdit="1"/>
          </p:cNvSpPr>
          <p:nvPr>
            <p:ph type="sldImg"/>
          </p:nvPr>
        </p:nvSpPr>
        <p:spPr>
          <a:ln/>
        </p:spPr>
      </p:sp>
      <p:sp>
        <p:nvSpPr>
          <p:cNvPr id="613379" name="Rectangle 3"/>
          <p:cNvSpPr>
            <a:spLocks noGrp="1" noChangeArrowheads="1"/>
          </p:cNvSpPr>
          <p:nvPr>
            <p:ph type="body" idx="1"/>
          </p:nvPr>
        </p:nvSpPr>
        <p:spPr/>
        <p:txBody>
          <a:bodyPr/>
          <a:lstStyle/>
          <a:p>
            <a:r>
              <a:rPr lang="en-US" dirty="0"/>
              <a:t>Go to next - done</a:t>
            </a:r>
          </a:p>
        </p:txBody>
      </p:sp>
      <p:sp>
        <p:nvSpPr>
          <p:cNvPr id="5" name="Footer Placeholder 4"/>
          <p:cNvSpPr>
            <a:spLocks noGrp="1"/>
          </p:cNvSpPr>
          <p:nvPr>
            <p:ph type="ftr" sz="quarter" idx="10"/>
          </p:nvPr>
        </p:nvSpPr>
        <p:spPr/>
        <p:txBody>
          <a:bodyPr/>
          <a:lstStyle/>
          <a:p>
            <a:r>
              <a:rPr lang="en-US" dirty="0" smtClean="0"/>
              <a:t>AVR </a:t>
            </a:r>
            <a:r>
              <a:rPr lang="en-US" dirty="0" smtClean="0"/>
              <a:t>Associates </a:t>
            </a:r>
            <a:r>
              <a:rPr lang="en-US" dirty="0" smtClean="0"/>
              <a:t>Ltd</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FE444F-381E-4C43-B9C0-BDDDFEF8FA19}" type="slidenum">
              <a:rPr lang="en-US"/>
              <a:pPr/>
              <a:t>10</a:t>
            </a:fld>
            <a:endParaRPr lang="en-US" dirty="0"/>
          </a:p>
        </p:txBody>
      </p:sp>
      <p:sp>
        <p:nvSpPr>
          <p:cNvPr id="607234" name="Rectangle 2"/>
          <p:cNvSpPr>
            <a:spLocks noGrp="1" noRot="1" noChangeAspect="1" noChangeArrowheads="1" noTextEdit="1"/>
          </p:cNvSpPr>
          <p:nvPr>
            <p:ph type="sldImg"/>
          </p:nvPr>
        </p:nvSpPr>
        <p:spPr>
          <a:ln/>
        </p:spPr>
      </p:sp>
      <p:sp>
        <p:nvSpPr>
          <p:cNvPr id="607235" name="Rectangle 3"/>
          <p:cNvSpPr>
            <a:spLocks noGrp="1" noChangeArrowheads="1"/>
          </p:cNvSpPr>
          <p:nvPr>
            <p:ph type="body" idx="1"/>
          </p:nvPr>
        </p:nvSpPr>
        <p:spPr/>
        <p:txBody>
          <a:bodyPr/>
          <a:lstStyle/>
          <a:p>
            <a:r>
              <a:rPr lang="en-US" dirty="0"/>
              <a:t>Revisit the things we have talked about before</a:t>
            </a:r>
          </a:p>
          <a:p>
            <a:r>
              <a:rPr lang="en-US" dirty="0"/>
              <a:t>Scope</a:t>
            </a:r>
          </a:p>
          <a:p>
            <a:r>
              <a:rPr lang="en-US" dirty="0"/>
              <a:t>Budget</a:t>
            </a:r>
          </a:p>
          <a:p>
            <a:r>
              <a:rPr lang="en-US" dirty="0"/>
              <a:t>Schedule</a:t>
            </a:r>
          </a:p>
          <a:p>
            <a:r>
              <a:rPr lang="en-US" dirty="0"/>
              <a:t>Change management </a:t>
            </a:r>
          </a:p>
          <a:p>
            <a:r>
              <a:rPr lang="en-US" dirty="0"/>
              <a:t>Etc</a:t>
            </a:r>
          </a:p>
          <a:p>
            <a:r>
              <a:rPr lang="en-US" dirty="0"/>
              <a:t>Next – How do we know when we are done, slide 32</a:t>
            </a:r>
          </a:p>
        </p:txBody>
      </p:sp>
      <p:sp>
        <p:nvSpPr>
          <p:cNvPr id="5" name="Footer Placeholder 4"/>
          <p:cNvSpPr>
            <a:spLocks noGrp="1"/>
          </p:cNvSpPr>
          <p:nvPr>
            <p:ph type="ftr" sz="quarter" idx="10"/>
          </p:nvPr>
        </p:nvSpPr>
        <p:spPr/>
        <p:txBody>
          <a:bodyPr/>
          <a:lstStyle/>
          <a:p>
            <a:r>
              <a:rPr lang="en-US" dirty="0" smtClean="0"/>
              <a:t>AVR Associates Ltd</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9DED1D-AEF6-4BD2-919D-34CD196FBDA9}" type="slidenum">
              <a:rPr lang="en-US"/>
              <a:pPr/>
              <a:t>11</a:t>
            </a:fld>
            <a:endParaRPr lang="en-US" dirty="0"/>
          </a:p>
        </p:txBody>
      </p:sp>
      <p:sp>
        <p:nvSpPr>
          <p:cNvPr id="540674" name="Rectangle 2"/>
          <p:cNvSpPr>
            <a:spLocks noGrp="1" noRot="1" noChangeAspect="1" noChangeArrowheads="1" noTextEdit="1"/>
          </p:cNvSpPr>
          <p:nvPr>
            <p:ph type="sldImg"/>
          </p:nvPr>
        </p:nvSpPr>
        <p:spPr>
          <a:ln/>
        </p:spPr>
      </p:sp>
      <p:sp>
        <p:nvSpPr>
          <p:cNvPr id="540675" name="Rectangle 3"/>
          <p:cNvSpPr>
            <a:spLocks noGrp="1" noChangeArrowheads="1"/>
          </p:cNvSpPr>
          <p:nvPr>
            <p:ph type="body" idx="1"/>
          </p:nvPr>
        </p:nvSpPr>
        <p:spPr/>
        <p:txBody>
          <a:bodyPr/>
          <a:lstStyle/>
          <a:p>
            <a:r>
              <a:rPr lang="en-US" dirty="0"/>
              <a:t>We track how much work has been done looking at the WBS</a:t>
            </a:r>
          </a:p>
          <a:p>
            <a:r>
              <a:rPr lang="en-US" dirty="0"/>
              <a:t>How much money has been spent looking at our budget</a:t>
            </a:r>
          </a:p>
          <a:p>
            <a:r>
              <a:rPr lang="en-US" dirty="0"/>
              <a:t>How long has it taken looking at our schedule</a:t>
            </a:r>
          </a:p>
          <a:p>
            <a:r>
              <a:rPr lang="en-US" dirty="0"/>
              <a:t>Next – more formulas</a:t>
            </a:r>
          </a:p>
        </p:txBody>
      </p:sp>
      <p:sp>
        <p:nvSpPr>
          <p:cNvPr id="5" name="Footer Placeholder 4"/>
          <p:cNvSpPr>
            <a:spLocks noGrp="1"/>
          </p:cNvSpPr>
          <p:nvPr>
            <p:ph type="ftr" sz="quarter" idx="10"/>
          </p:nvPr>
        </p:nvSpPr>
        <p:spPr/>
        <p:txBody>
          <a:bodyPr/>
          <a:lstStyle/>
          <a:p>
            <a:r>
              <a:rPr lang="en-US" dirty="0" smtClean="0"/>
              <a:t>AVR Associates Ltd</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Common goals</a:t>
            </a:r>
          </a:p>
          <a:p>
            <a:r>
              <a:rPr lang="en-US" dirty="0" smtClean="0"/>
              <a:t>Identifying</a:t>
            </a:r>
            <a:r>
              <a:rPr lang="en-US" baseline="0" dirty="0" smtClean="0"/>
              <a:t> resources and using them</a:t>
            </a:r>
          </a:p>
          <a:p>
            <a:r>
              <a:rPr lang="en-US" baseline="0" dirty="0" smtClean="0"/>
              <a:t>Respect</a:t>
            </a:r>
          </a:p>
          <a:p>
            <a:r>
              <a:rPr lang="en-US" baseline="0" dirty="0" smtClean="0"/>
              <a:t>Encouraging difference of opinions</a:t>
            </a:r>
          </a:p>
          <a:p>
            <a:r>
              <a:rPr lang="en-US" baseline="0" dirty="0" smtClean="0"/>
              <a:t>Making decisions by consensus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13</a:t>
            </a:fld>
            <a:endParaRPr lang="en-US" dirty="0"/>
          </a:p>
        </p:txBody>
      </p:sp>
    </p:spTree>
    <p:extLst>
      <p:ext uri="{BB962C8B-B14F-4D97-AF65-F5344CB8AC3E}">
        <p14:creationId xmlns:p14="http://schemas.microsoft.com/office/powerpoint/2010/main" val="14720005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Non violent</a:t>
            </a:r>
          </a:p>
          <a:p>
            <a:r>
              <a:rPr lang="en-US" dirty="0" smtClean="0"/>
              <a:t>Meets</a:t>
            </a:r>
            <a:r>
              <a:rPr lang="en-US" baseline="0" dirty="0" smtClean="0"/>
              <a:t> some important needs of each person involved</a:t>
            </a:r>
          </a:p>
          <a:p>
            <a:r>
              <a:rPr lang="en-US" baseline="0" dirty="0" smtClean="0"/>
              <a:t>Can improve the relationships of the people involved</a:t>
            </a:r>
          </a:p>
          <a:p>
            <a:r>
              <a:rPr lang="en-US" baseline="0" dirty="0" smtClean="0"/>
              <a:t>Aims for a win-win situation</a:t>
            </a:r>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20</a:t>
            </a:fld>
            <a:endParaRPr lang="en-US" dirty="0"/>
          </a:p>
        </p:txBody>
      </p:sp>
    </p:spTree>
    <p:extLst>
      <p:ext uri="{BB962C8B-B14F-4D97-AF65-F5344CB8AC3E}">
        <p14:creationId xmlns:p14="http://schemas.microsoft.com/office/powerpoint/2010/main" val="993697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25</a:t>
            </a:fld>
            <a:endParaRPr lang="en-US" dirty="0"/>
          </a:p>
        </p:txBody>
      </p:sp>
    </p:spTree>
    <p:extLst>
      <p:ext uri="{BB962C8B-B14F-4D97-AF65-F5344CB8AC3E}">
        <p14:creationId xmlns:p14="http://schemas.microsoft.com/office/powerpoint/2010/main" val="1485667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6B3894-052A-4256-ABE4-30AB136073E4}" type="slidenum">
              <a:rPr lang="en-US" smtClean="0"/>
              <a:t>26</a:t>
            </a:fld>
            <a:endParaRPr lang="en-US" dirty="0"/>
          </a:p>
        </p:txBody>
      </p:sp>
    </p:spTree>
    <p:extLst>
      <p:ext uri="{BB962C8B-B14F-4D97-AF65-F5344CB8AC3E}">
        <p14:creationId xmlns:p14="http://schemas.microsoft.com/office/powerpoint/2010/main" val="625326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dirty="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dirty="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dirty="0"/>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76E4F5AF-5092-45C8-A4EF-5320C697F12E}" type="datetimeFigureOut">
              <a:rPr lang="en-US" smtClean="0"/>
              <a:t>9/25/2014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normAutofit/>
          </a:bodyPr>
          <a:lstStyle/>
          <a:p>
            <a:fld id="{963970F7-35D6-4BD9-9804-04F64B0A79CC}"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E4F5AF-5092-45C8-A4EF-5320C697F12E}" type="datetimeFigureOut">
              <a:rPr lang="en-US" smtClean="0"/>
              <a:t>9/25/2014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3970F7-35D6-4BD9-9804-04F64B0A79CC}"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E4F5AF-5092-45C8-A4EF-5320C697F12E}" type="datetimeFigureOut">
              <a:rPr lang="en-US" smtClean="0"/>
              <a:t>9/25/2014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3970F7-35D6-4BD9-9804-04F64B0A79CC}"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76E4F5AF-5092-45C8-A4EF-5320C697F12E}" type="datetimeFigureOut">
              <a:rPr lang="en-US" smtClean="0"/>
              <a:t>9/25/2014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3970F7-35D6-4BD9-9804-04F64B0A79CC}"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dirty="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dirty="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76E4F5AF-5092-45C8-A4EF-5320C697F12E}" type="datetimeFigureOut">
              <a:rPr lang="en-US" smtClean="0"/>
              <a:t>9/25/2014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3970F7-35D6-4BD9-9804-04F64B0A79CC}"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76E4F5AF-5092-45C8-A4EF-5320C697F12E}" type="datetimeFigureOut">
              <a:rPr lang="en-US" smtClean="0"/>
              <a:t>9/25/2014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3970F7-35D6-4BD9-9804-04F64B0A79CC}" type="slidenum">
              <a:rPr lang="en-US" smtClean="0"/>
              <a:t>‹#›</a:t>
            </a:fld>
            <a:endParaRPr lang="en-US" dirty="0"/>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Date Placeholder 6"/>
          <p:cNvSpPr>
            <a:spLocks noGrp="1"/>
          </p:cNvSpPr>
          <p:nvPr>
            <p:ph type="dt" sz="half" idx="10"/>
          </p:nvPr>
        </p:nvSpPr>
        <p:spPr/>
        <p:txBody>
          <a:bodyPr/>
          <a:lstStyle/>
          <a:p>
            <a:fld id="{76E4F5AF-5092-45C8-A4EF-5320C697F12E}" type="datetimeFigureOut">
              <a:rPr lang="en-US" smtClean="0"/>
              <a:t>9/25/2014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63970F7-35D6-4BD9-9804-04F64B0A79CC}" type="slidenum">
              <a:rPr lang="en-US" smtClean="0"/>
              <a:t>‹#›</a:t>
            </a:fld>
            <a:endParaRPr lang="en-US" dirty="0"/>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ate Placeholder 2"/>
          <p:cNvSpPr>
            <a:spLocks noGrp="1"/>
          </p:cNvSpPr>
          <p:nvPr>
            <p:ph type="dt" sz="half" idx="10"/>
          </p:nvPr>
        </p:nvSpPr>
        <p:spPr/>
        <p:txBody>
          <a:bodyPr/>
          <a:lstStyle/>
          <a:p>
            <a:fld id="{76E4F5AF-5092-45C8-A4EF-5320C697F12E}" type="datetimeFigureOut">
              <a:rPr lang="en-US" smtClean="0"/>
              <a:t>9/25/2014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63970F7-35D6-4BD9-9804-04F64B0A79CC}"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76E4F5AF-5092-45C8-A4EF-5320C697F12E}" type="datetimeFigureOut">
              <a:rPr lang="en-US" smtClean="0"/>
              <a:t>9/25/2014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63970F7-35D6-4BD9-9804-04F64B0A79CC}"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76E4F5AF-5092-45C8-A4EF-5320C697F12E}" type="datetimeFigureOut">
              <a:rPr lang="en-US" smtClean="0"/>
              <a:t>9/25/2014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3970F7-35D6-4BD9-9804-04F64B0A79CC}" type="slidenum">
              <a:rPr lang="en-US" smtClean="0"/>
              <a:t>‹#›</a:t>
            </a:fld>
            <a:endParaRPr lang="en-US" dirty="0"/>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76E4F5AF-5092-45C8-A4EF-5320C697F12E}" type="datetimeFigureOut">
              <a:rPr lang="en-US" smtClean="0"/>
              <a:t>9/25/2014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3970F7-35D6-4BD9-9804-04F64B0A79CC}" type="slidenum">
              <a:rPr lang="en-US" smtClean="0"/>
              <a:t>‹#›</a:t>
            </a:fld>
            <a:endParaRPr lang="en-US" dirty="0"/>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76E4F5AF-5092-45C8-A4EF-5320C697F12E}" type="datetimeFigureOut">
              <a:rPr lang="en-US" smtClean="0"/>
              <a:t>9/25/2014</a:t>
            </a:fld>
            <a:endParaRPr lang="en-US" dirty="0"/>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dirty="0"/>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963970F7-35D6-4BD9-9804-04F64B0A79CC}"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wmf"/><Relationship Id="rId4" Type="http://schemas.openxmlformats.org/officeDocument/2006/relationships/image" Target="../media/image1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7.wmf"/></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microsoft.com/office/2007/relationships/hdphoto" Target="../media/hdphoto2.wdp"/></Relationships>
</file>

<file path=ppt/slides/_rels/slide4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676400"/>
            <a:ext cx="8153400" cy="1524000"/>
          </a:xfrm>
        </p:spPr>
        <p:txBody>
          <a:bodyPr/>
          <a:lstStyle/>
          <a:p>
            <a:r>
              <a:rPr lang="en-US" dirty="0" smtClean="0"/>
              <a:t>Executing Phase</a:t>
            </a:r>
            <a:endParaRPr lang="en-US" dirty="0"/>
          </a:p>
        </p:txBody>
      </p:sp>
      <p:sp>
        <p:nvSpPr>
          <p:cNvPr id="3" name="Subtitle 2"/>
          <p:cNvSpPr>
            <a:spLocks noGrp="1"/>
          </p:cNvSpPr>
          <p:nvPr>
            <p:ph type="subTitle" idx="1"/>
          </p:nvPr>
        </p:nvSpPr>
        <p:spPr/>
        <p:txBody>
          <a:bodyPr>
            <a:normAutofit/>
          </a:bodyPr>
          <a:lstStyle/>
          <a:p>
            <a:r>
              <a:rPr lang="en-US" sz="6000" dirty="0" smtClean="0"/>
              <a:t>Doing</a:t>
            </a:r>
          </a:p>
          <a:p>
            <a:endParaRPr lang="en-US"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ackgroundRemoval t="1622" b="100000" l="2319" r="99420"/>
                    </a14:imgEffect>
                  </a14:imgLayer>
                </a14:imgProps>
              </a:ext>
              <a:ext uri="{28A0092B-C50C-407E-A947-70E740481C1C}">
                <a14:useLocalDpi xmlns:a14="http://schemas.microsoft.com/office/drawing/2010/main" val="0"/>
              </a:ext>
            </a:extLst>
          </a:blip>
          <a:stretch>
            <a:fillRect/>
          </a:stretch>
        </p:blipFill>
        <p:spPr>
          <a:xfrm>
            <a:off x="5791200" y="-10886"/>
            <a:ext cx="2895600" cy="3105426"/>
          </a:xfrm>
          <a:prstGeom prst="rect">
            <a:avLst/>
          </a:prstGeom>
        </p:spPr>
      </p:pic>
      <p:sp>
        <p:nvSpPr>
          <p:cNvPr id="5" name="TextBox 4"/>
          <p:cNvSpPr txBox="1"/>
          <p:nvPr/>
        </p:nvSpPr>
        <p:spPr>
          <a:xfrm>
            <a:off x="1600200" y="5410200"/>
            <a:ext cx="3733800" cy="369332"/>
          </a:xfrm>
          <a:prstGeom prst="rect">
            <a:avLst/>
          </a:prstGeom>
          <a:noFill/>
        </p:spPr>
        <p:txBody>
          <a:bodyPr wrap="square" rtlCol="0">
            <a:spAutoFit/>
          </a:bodyPr>
          <a:lstStyle/>
          <a:p>
            <a:r>
              <a:rPr lang="en-US" dirty="0" smtClean="0"/>
              <a:t>2013 PMI Educational Foundation</a:t>
            </a:r>
            <a:endParaRPr lang="en-US" dirty="0"/>
          </a:p>
        </p:txBody>
      </p:sp>
      <p:sp>
        <p:nvSpPr>
          <p:cNvPr id="6" name="TextBox 5"/>
          <p:cNvSpPr txBox="1"/>
          <p:nvPr/>
        </p:nvSpPr>
        <p:spPr>
          <a:xfrm>
            <a:off x="457200" y="381000"/>
            <a:ext cx="5486400" cy="830997"/>
          </a:xfrm>
          <a:prstGeom prst="rect">
            <a:avLst/>
          </a:prstGeom>
          <a:noFill/>
        </p:spPr>
        <p:txBody>
          <a:bodyPr wrap="square" rtlCol="0">
            <a:spAutoFit/>
          </a:bodyPr>
          <a:lstStyle/>
          <a:p>
            <a:r>
              <a:rPr lang="en-US" sz="4800" dirty="0" smtClean="0"/>
              <a:t>IMPLEMENTATION</a:t>
            </a:r>
            <a:endParaRPr lang="en-US" sz="4800" dirty="0"/>
          </a:p>
        </p:txBody>
      </p:sp>
    </p:spTree>
    <p:extLst>
      <p:ext uri="{BB962C8B-B14F-4D97-AF65-F5344CB8AC3E}">
        <p14:creationId xmlns:p14="http://schemas.microsoft.com/office/powerpoint/2010/main" val="14753206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ChangeArrowheads="1"/>
          </p:cNvSpPr>
          <p:nvPr>
            <p:ph type="title"/>
          </p:nvPr>
        </p:nvSpPr>
        <p:spPr>
          <a:xfrm>
            <a:off x="447675" y="496888"/>
            <a:ext cx="8229600" cy="1143000"/>
          </a:xfrm>
        </p:spPr>
        <p:txBody>
          <a:bodyPr/>
          <a:lstStyle/>
          <a:p>
            <a:r>
              <a:rPr lang="en-US" dirty="0"/>
              <a:t>Doing the </a:t>
            </a:r>
            <a:r>
              <a:rPr lang="en-US" dirty="0" smtClean="0"/>
              <a:t>Work</a:t>
            </a:r>
            <a:endParaRPr lang="en-US" dirty="0"/>
          </a:p>
        </p:txBody>
      </p:sp>
      <p:sp>
        <p:nvSpPr>
          <p:cNvPr id="548867" name="Rectangle 3"/>
          <p:cNvSpPr>
            <a:spLocks noGrp="1" noChangeArrowheads="1"/>
          </p:cNvSpPr>
          <p:nvPr>
            <p:ph type="body" idx="1"/>
          </p:nvPr>
        </p:nvSpPr>
        <p:spPr>
          <a:xfrm>
            <a:off x="1071563" y="1725613"/>
            <a:ext cx="7575550" cy="4364037"/>
          </a:xfrm>
        </p:spPr>
        <p:txBody>
          <a:bodyPr>
            <a:normAutofit/>
          </a:bodyPr>
          <a:lstStyle/>
          <a:p>
            <a:r>
              <a:rPr lang="en-US" sz="2800" dirty="0"/>
              <a:t>Proceed to do the authorized work per the project plan</a:t>
            </a:r>
          </a:p>
          <a:p>
            <a:r>
              <a:rPr lang="en-US" sz="2800" dirty="0"/>
              <a:t>Continually measure performance compared to the plan</a:t>
            </a:r>
          </a:p>
          <a:p>
            <a:r>
              <a:rPr lang="en-US" sz="2800" dirty="0"/>
              <a:t>Routinely review and reassess Risk and original assumptions</a:t>
            </a:r>
          </a:p>
          <a:p>
            <a:r>
              <a:rPr lang="en-US" sz="2800" dirty="0"/>
              <a:t>Report status clearly and accurately to the stakeholders</a:t>
            </a:r>
          </a:p>
        </p:txBody>
      </p:sp>
      <p:sp>
        <p:nvSpPr>
          <p:cNvPr id="7" name="Date Placeholder 6"/>
          <p:cNvSpPr>
            <a:spLocks noGrp="1"/>
          </p:cNvSpPr>
          <p:nvPr>
            <p:ph type="dt" sz="half" idx="10"/>
          </p:nvPr>
        </p:nvSpPr>
        <p:spPr/>
        <p:txBody>
          <a:bodyPr/>
          <a:lstStyle/>
          <a:p>
            <a:r>
              <a:rPr lang="en-US" dirty="0" smtClean="0"/>
              <a:t>© AVR Associates, Ltd. 2014 B</a:t>
            </a:r>
            <a:endParaRPr lang="en-US" dirty="0"/>
          </a:p>
        </p:txBody>
      </p:sp>
      <p:sp>
        <p:nvSpPr>
          <p:cNvPr id="8" name="Footer Placeholder 7"/>
          <p:cNvSpPr>
            <a:spLocks noGrp="1"/>
          </p:cNvSpPr>
          <p:nvPr>
            <p:ph type="ftr" sz="quarter" idx="11"/>
          </p:nvPr>
        </p:nvSpPr>
        <p:spPr/>
        <p:txBody>
          <a:bodyPr/>
          <a:lstStyle/>
          <a:p>
            <a:r>
              <a:rPr lang="en-US" dirty="0" smtClean="0"/>
              <a:t>www.avrassociates.com</a:t>
            </a:r>
            <a:endParaRPr lang="en-US" dirty="0"/>
          </a:p>
        </p:txBody>
      </p:sp>
      <p:sp>
        <p:nvSpPr>
          <p:cNvPr id="9" name="Slide Number Placeholder 8"/>
          <p:cNvSpPr>
            <a:spLocks noGrp="1"/>
          </p:cNvSpPr>
          <p:nvPr>
            <p:ph type="sldNum" sz="quarter" idx="12"/>
          </p:nvPr>
        </p:nvSpPr>
        <p:spPr/>
        <p:txBody>
          <a:bodyPr/>
          <a:lstStyle/>
          <a:p>
            <a:fld id="{F238B139-C919-4C70-B851-0AD8F7A04106}" type="slidenum">
              <a:rPr lang="en-US" smtClean="0"/>
              <a:pPr/>
              <a:t>10</a:t>
            </a:fld>
            <a:endParaRPr lang="en-US" dirty="0"/>
          </a:p>
        </p:txBody>
      </p:sp>
    </p:spTree>
    <p:extLst>
      <p:ext uri="{BB962C8B-B14F-4D97-AF65-F5344CB8AC3E}">
        <p14:creationId xmlns:p14="http://schemas.microsoft.com/office/powerpoint/2010/main" val="5773749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9650" name="Picture 2" descr="magic"/>
          <p:cNvPicPr>
            <a:picLocks noChangeAspect="1" noChangeArrowheads="1"/>
          </p:cNvPicPr>
          <p:nvPr/>
        </p:nvPicPr>
        <p:blipFill>
          <a:blip r:embed="rId3" cstate="print"/>
          <a:srcRect/>
          <a:stretch>
            <a:fillRect/>
          </a:stretch>
        </p:blipFill>
        <p:spPr bwMode="auto">
          <a:xfrm>
            <a:off x="0" y="0"/>
            <a:ext cx="127000" cy="127000"/>
          </a:xfrm>
          <a:prstGeom prst="rect">
            <a:avLst/>
          </a:prstGeom>
          <a:noFill/>
          <a:ln w="9525">
            <a:noFill/>
            <a:miter lim="800000"/>
            <a:headEnd/>
            <a:tailEnd/>
          </a:ln>
          <a:effectLst/>
        </p:spPr>
      </p:pic>
      <p:sp>
        <p:nvSpPr>
          <p:cNvPr id="539651" name="Rectangle 3"/>
          <p:cNvSpPr>
            <a:spLocks noGrp="1" noChangeArrowheads="1"/>
          </p:cNvSpPr>
          <p:nvPr>
            <p:ph type="title"/>
          </p:nvPr>
        </p:nvSpPr>
        <p:spPr/>
        <p:txBody>
          <a:bodyPr/>
          <a:lstStyle/>
          <a:p>
            <a:r>
              <a:rPr lang="en-US" dirty="0" smtClean="0"/>
              <a:t>Execution</a:t>
            </a:r>
            <a:endParaRPr lang="en-US" dirty="0"/>
          </a:p>
        </p:txBody>
      </p:sp>
      <p:sp>
        <p:nvSpPr>
          <p:cNvPr id="539652" name="Rectangle 4"/>
          <p:cNvSpPr>
            <a:spLocks noGrp="1" noChangeArrowheads="1"/>
          </p:cNvSpPr>
          <p:nvPr>
            <p:ph type="body" idx="1"/>
          </p:nvPr>
        </p:nvSpPr>
        <p:spPr>
          <a:xfrm>
            <a:off x="484188" y="1806575"/>
            <a:ext cx="8264525" cy="4083050"/>
          </a:xfrm>
        </p:spPr>
        <p:txBody>
          <a:bodyPr>
            <a:normAutofit/>
          </a:bodyPr>
          <a:lstStyle/>
          <a:p>
            <a:pPr>
              <a:lnSpc>
                <a:spcPct val="90000"/>
              </a:lnSpc>
            </a:pPr>
            <a:r>
              <a:rPr lang="en-US" sz="3200" dirty="0" smtClean="0"/>
              <a:t>Tracking, meetings, reporting, change management, management of change, etc.</a:t>
            </a:r>
          </a:p>
          <a:p>
            <a:pPr>
              <a:lnSpc>
                <a:spcPct val="90000"/>
              </a:lnSpc>
            </a:pPr>
            <a:r>
              <a:rPr lang="en-US" sz="3200" dirty="0" smtClean="0"/>
              <a:t>Create the beneficial environment and build a high-performing team</a:t>
            </a:r>
          </a:p>
          <a:p>
            <a:pPr>
              <a:lnSpc>
                <a:spcPct val="90000"/>
              </a:lnSpc>
            </a:pPr>
            <a:r>
              <a:rPr lang="en-US" sz="3200" dirty="0" smtClean="0"/>
              <a:t>Manage, communicate, and </a:t>
            </a:r>
            <a:r>
              <a:rPr lang="en-US" sz="3200" b="1" i="1" dirty="0" smtClean="0"/>
              <a:t>listen</a:t>
            </a:r>
            <a:r>
              <a:rPr lang="en-US" sz="3200" dirty="0" smtClean="0"/>
              <a:t> to the stakeholders</a:t>
            </a:r>
          </a:p>
          <a:p>
            <a:pPr>
              <a:lnSpc>
                <a:spcPct val="90000"/>
              </a:lnSpc>
            </a:pPr>
            <a:r>
              <a:rPr lang="en-US" sz="3200" dirty="0" smtClean="0"/>
              <a:t>Is additional training is required</a:t>
            </a:r>
            <a:endParaRPr lang="en-US" sz="3200" dirty="0"/>
          </a:p>
        </p:txBody>
      </p:sp>
      <p:sp>
        <p:nvSpPr>
          <p:cNvPr id="8" name="Date Placeholder 7"/>
          <p:cNvSpPr>
            <a:spLocks noGrp="1"/>
          </p:cNvSpPr>
          <p:nvPr>
            <p:ph type="dt" sz="half" idx="10"/>
          </p:nvPr>
        </p:nvSpPr>
        <p:spPr/>
        <p:txBody>
          <a:bodyPr/>
          <a:lstStyle/>
          <a:p>
            <a:r>
              <a:rPr lang="en-US" dirty="0" smtClean="0"/>
              <a:t>© AVR Associates, Ltd. 2014 B</a:t>
            </a:r>
            <a:endParaRPr lang="en-US" dirty="0"/>
          </a:p>
        </p:txBody>
      </p:sp>
      <p:sp>
        <p:nvSpPr>
          <p:cNvPr id="9" name="Footer Placeholder 8"/>
          <p:cNvSpPr>
            <a:spLocks noGrp="1"/>
          </p:cNvSpPr>
          <p:nvPr>
            <p:ph type="ftr" sz="quarter" idx="11"/>
          </p:nvPr>
        </p:nvSpPr>
        <p:spPr/>
        <p:txBody>
          <a:bodyPr/>
          <a:lstStyle/>
          <a:p>
            <a:r>
              <a:rPr lang="en-US" dirty="0" smtClean="0"/>
              <a:t>www.avrassociates.com</a:t>
            </a:r>
            <a:endParaRPr lang="en-US" dirty="0"/>
          </a:p>
        </p:txBody>
      </p:sp>
      <p:sp>
        <p:nvSpPr>
          <p:cNvPr id="10" name="Slide Number Placeholder 9"/>
          <p:cNvSpPr>
            <a:spLocks noGrp="1"/>
          </p:cNvSpPr>
          <p:nvPr>
            <p:ph type="sldNum" sz="quarter" idx="12"/>
          </p:nvPr>
        </p:nvSpPr>
        <p:spPr/>
        <p:txBody>
          <a:bodyPr/>
          <a:lstStyle/>
          <a:p>
            <a:fld id="{F238B139-C919-4C70-B851-0AD8F7A04106}" type="slidenum">
              <a:rPr lang="en-US" smtClean="0"/>
              <a:pPr/>
              <a:t>11</a:t>
            </a:fld>
            <a:endParaRPr lang="en-US" dirty="0"/>
          </a:p>
        </p:txBody>
      </p:sp>
    </p:spTree>
    <p:extLst>
      <p:ext uri="{BB962C8B-B14F-4D97-AF65-F5344CB8AC3E}">
        <p14:creationId xmlns:p14="http://schemas.microsoft.com/office/powerpoint/2010/main" val="29509428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Share</a:t>
            </a:r>
            <a:endParaRPr lang="en-US" b="1" cap="none"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Text Placeholder 2"/>
          <p:cNvSpPr>
            <a:spLocks noGrp="1"/>
          </p:cNvSpPr>
          <p:nvPr>
            <p:ph type="body" idx="1"/>
          </p:nvPr>
        </p:nvSpPr>
        <p:spPr>
          <a:xfrm>
            <a:off x="685800" y="1535113"/>
            <a:ext cx="3657600" cy="369887"/>
          </a:xfrm>
        </p:spPr>
        <p:txBody>
          <a:bodyPr>
            <a:normAutofit lnSpcReduction="10000"/>
          </a:bodyPr>
          <a:lstStyle/>
          <a:p>
            <a:pPr algn="ctr"/>
            <a:r>
              <a:rPr lang="en-US" dirty="0"/>
              <a:t>What makes a </a:t>
            </a: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successful</a:t>
            </a:r>
            <a:r>
              <a:rPr lang="en-US" dirty="0"/>
              <a:t> Team? </a:t>
            </a:r>
          </a:p>
          <a:p>
            <a:endParaRPr lang="en-US" dirty="0"/>
          </a:p>
        </p:txBody>
      </p:sp>
      <p:sp>
        <p:nvSpPr>
          <p:cNvPr id="4" name="Text Placeholder 3"/>
          <p:cNvSpPr>
            <a:spLocks noGrp="1"/>
          </p:cNvSpPr>
          <p:nvPr>
            <p:ph type="body" sz="quarter" idx="3"/>
          </p:nvPr>
        </p:nvSpPr>
        <p:spPr>
          <a:xfrm>
            <a:off x="4800600" y="1143000"/>
            <a:ext cx="3657600" cy="369887"/>
          </a:xfrm>
        </p:spPr>
        <p:txBody>
          <a:bodyPr>
            <a:normAutofit fontScale="92500" lnSpcReduction="10000"/>
          </a:bodyPr>
          <a:lstStyle/>
          <a:p>
            <a:pPr algn="ctr"/>
            <a:r>
              <a:rPr lang="en-US" dirty="0" smtClean="0"/>
              <a:t>What makes a good team </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member</a:t>
            </a:r>
            <a:r>
              <a:rPr lang="en-US" dirty="0" smtClean="0"/>
              <a:t>?</a:t>
            </a:r>
            <a:endParaRPr lang="en-US" dirty="0"/>
          </a:p>
        </p:txBody>
      </p:sp>
      <p:sp>
        <p:nvSpPr>
          <p:cNvPr id="5" name="Content Placeholder 4"/>
          <p:cNvSpPr>
            <a:spLocks noGrp="1"/>
          </p:cNvSpPr>
          <p:nvPr>
            <p:ph sz="quarter" idx="13"/>
          </p:nvPr>
        </p:nvSpPr>
        <p:spPr>
          <a:xfrm>
            <a:off x="685800" y="1524000"/>
            <a:ext cx="3657600" cy="3886200"/>
          </a:xfrm>
        </p:spPr>
        <p:style>
          <a:lnRef idx="2">
            <a:schemeClr val="accent6"/>
          </a:lnRef>
          <a:fillRef idx="1">
            <a:schemeClr val="lt1"/>
          </a:fillRef>
          <a:effectRef idx="0">
            <a:schemeClr val="accent6"/>
          </a:effectRef>
          <a:fontRef idx="minor">
            <a:schemeClr val="dk1"/>
          </a:fontRef>
        </p:style>
        <p:txBody>
          <a:bodyPr/>
          <a:lstStyle/>
          <a:p>
            <a:endParaRPr lang="en-US" dirty="0"/>
          </a:p>
        </p:txBody>
      </p:sp>
      <p:sp>
        <p:nvSpPr>
          <p:cNvPr id="6" name="Content Placeholder 5"/>
          <p:cNvSpPr>
            <a:spLocks noGrp="1"/>
          </p:cNvSpPr>
          <p:nvPr>
            <p:ph sz="quarter" idx="14"/>
          </p:nvPr>
        </p:nvSpPr>
        <p:spPr>
          <a:xfrm>
            <a:off x="4800600" y="1524000"/>
            <a:ext cx="3657600" cy="3886200"/>
          </a:xfrm>
        </p:spPr>
        <p:style>
          <a:lnRef idx="2">
            <a:schemeClr val="accent2"/>
          </a:lnRef>
          <a:fillRef idx="1">
            <a:schemeClr val="lt1"/>
          </a:fillRef>
          <a:effectRef idx="0">
            <a:schemeClr val="accent2"/>
          </a:effectRef>
          <a:fontRef idx="minor">
            <a:schemeClr val="dk1"/>
          </a:fontRef>
        </p:style>
        <p:txBody>
          <a:bodyPr/>
          <a:lstStyle/>
          <a:p>
            <a:endParaRPr lang="en-US" dirty="0"/>
          </a:p>
        </p:txBody>
      </p:sp>
    </p:spTree>
    <p:extLst>
      <p:ext uri="{BB962C8B-B14F-4D97-AF65-F5344CB8AC3E}">
        <p14:creationId xmlns:p14="http://schemas.microsoft.com/office/powerpoint/2010/main" val="713094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NASA – Survival on the moon</a:t>
            </a:r>
            <a:endParaRPr lang="en-US" dirty="0"/>
          </a:p>
        </p:txBody>
      </p:sp>
      <p:sp>
        <p:nvSpPr>
          <p:cNvPr id="3" name="Content Placeholder 2"/>
          <p:cNvSpPr>
            <a:spLocks noGrp="1"/>
          </p:cNvSpPr>
          <p:nvPr>
            <p:ph idx="1"/>
          </p:nvPr>
        </p:nvSpPr>
        <p:spPr/>
        <p:txBody>
          <a:bodyPr>
            <a:normAutofit fontScale="70000" lnSpcReduction="20000"/>
          </a:bodyPr>
          <a:lstStyle/>
          <a:p>
            <a:pPr marL="68580" indent="0">
              <a:buNone/>
            </a:pPr>
            <a:r>
              <a:rPr lang="en-US" sz="4400" dirty="0" smtClean="0"/>
              <a:t>Goals:</a:t>
            </a:r>
          </a:p>
          <a:p>
            <a:pPr lvl="1"/>
            <a:r>
              <a:rPr lang="en-US" sz="3600" dirty="0" smtClean="0"/>
              <a:t>Develop team building skills</a:t>
            </a:r>
          </a:p>
          <a:p>
            <a:pPr lvl="1"/>
            <a:r>
              <a:rPr lang="en-US" sz="3600" dirty="0" smtClean="0"/>
              <a:t>Practice decision-making as a team</a:t>
            </a:r>
            <a:endParaRPr lang="en-US" dirty="0"/>
          </a:p>
          <a:p>
            <a:pPr lvl="1"/>
            <a:endParaRPr lang="en-US" sz="3600" dirty="0"/>
          </a:p>
          <a:p>
            <a:pPr marL="68580" indent="0">
              <a:buNone/>
            </a:pPr>
            <a:r>
              <a:rPr lang="en-US" sz="4000" dirty="0" smtClean="0"/>
              <a:t>21</a:t>
            </a:r>
            <a:r>
              <a:rPr lang="en-US" sz="4000" baseline="30000" dirty="0" smtClean="0"/>
              <a:t>st</a:t>
            </a:r>
            <a:r>
              <a:rPr lang="en-US" sz="4000" dirty="0" smtClean="0"/>
              <a:t> Century Skills </a:t>
            </a:r>
          </a:p>
          <a:p>
            <a:pPr lvl="2">
              <a:buFont typeface="Wingdings" panose="05000000000000000000" pitchFamily="2" charset="2"/>
              <a:buChar char="Ø"/>
            </a:pPr>
            <a:r>
              <a:rPr lang="en-US" sz="3400" dirty="0" smtClean="0"/>
              <a:t>Written and Oral Communication Skills</a:t>
            </a:r>
          </a:p>
          <a:p>
            <a:pPr lvl="2">
              <a:buFont typeface="Wingdings" panose="05000000000000000000" pitchFamily="2" charset="2"/>
              <a:buChar char="Ø"/>
            </a:pPr>
            <a:r>
              <a:rPr lang="en-US" sz="3400" dirty="0" smtClean="0"/>
              <a:t>Teamwork and Collaboration</a:t>
            </a:r>
          </a:p>
          <a:p>
            <a:pPr lvl="2">
              <a:buFont typeface="Wingdings" panose="05000000000000000000" pitchFamily="2" charset="2"/>
              <a:buChar char="Ø"/>
            </a:pPr>
            <a:r>
              <a:rPr lang="en-US" sz="3400" dirty="0" smtClean="0"/>
              <a:t>Creativity and Innovation</a:t>
            </a:r>
          </a:p>
          <a:p>
            <a:pPr lvl="2">
              <a:buFont typeface="Wingdings" panose="05000000000000000000" pitchFamily="2" charset="2"/>
              <a:buChar char="Ø"/>
            </a:pPr>
            <a:r>
              <a:rPr lang="en-US" sz="3400" dirty="0" smtClean="0"/>
              <a:t>Leadership and Initiative</a:t>
            </a:r>
          </a:p>
        </p:txBody>
      </p:sp>
    </p:spTree>
    <p:extLst>
      <p:ext uri="{BB962C8B-B14F-4D97-AF65-F5344CB8AC3E}">
        <p14:creationId xmlns:p14="http://schemas.microsoft.com/office/powerpoint/2010/main" val="28937496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Directions </a:t>
            </a:r>
            <a:br>
              <a:rPr lang="en-US" dirty="0" smtClean="0"/>
            </a:br>
            <a:r>
              <a:rPr lang="en-US" dirty="0" smtClean="0"/>
              <a:t>“Survival on the moon”</a:t>
            </a:r>
            <a:endParaRPr lang="en-US" dirty="0"/>
          </a:p>
        </p:txBody>
      </p:sp>
      <p:sp>
        <p:nvSpPr>
          <p:cNvPr id="3" name="Content Placeholder 2"/>
          <p:cNvSpPr>
            <a:spLocks noGrp="1"/>
          </p:cNvSpPr>
          <p:nvPr>
            <p:ph idx="1"/>
          </p:nvPr>
        </p:nvSpPr>
        <p:spPr/>
        <p:txBody>
          <a:bodyPr/>
          <a:lstStyle/>
          <a:p>
            <a:pPr marL="525780" indent="-457200">
              <a:buFont typeface="+mj-lt"/>
              <a:buAutoNum type="arabicPeriod"/>
            </a:pPr>
            <a:r>
              <a:rPr lang="en-US" dirty="0" smtClean="0"/>
              <a:t>Read the Scenario </a:t>
            </a:r>
            <a:r>
              <a:rPr lang="en-US" dirty="0"/>
              <a:t>	</a:t>
            </a:r>
            <a:endParaRPr lang="en-US" dirty="0" smtClean="0"/>
          </a:p>
          <a:p>
            <a:pPr marL="525780" indent="-457200">
              <a:buFont typeface="+mj-lt"/>
              <a:buAutoNum type="arabicPeriod"/>
            </a:pPr>
            <a:r>
              <a:rPr lang="en-US" dirty="0" smtClean="0"/>
              <a:t>Quietly make decisions and complete the “Your Ranking” row.  (5 min)</a:t>
            </a:r>
          </a:p>
          <a:p>
            <a:pPr marL="525780" indent="-457200">
              <a:buFont typeface="+mj-lt"/>
              <a:buAutoNum type="arabicPeriod"/>
            </a:pPr>
            <a:r>
              <a:rPr lang="en-US" dirty="0" smtClean="0"/>
              <a:t>Divide into groups (teacher led)</a:t>
            </a:r>
          </a:p>
          <a:p>
            <a:pPr marL="525780" indent="-457200">
              <a:buFont typeface="+mj-lt"/>
              <a:buAutoNum type="arabicPeriod"/>
            </a:pPr>
            <a:r>
              <a:rPr lang="en-US" dirty="0" smtClean="0"/>
              <a:t>Discuss as a group and practice making decisions while completing the “Group Ranking” row and “Your Team’s Reasoning” row.  (20 min)</a:t>
            </a:r>
          </a:p>
          <a:p>
            <a:pPr marL="525780" indent="-457200">
              <a:buFont typeface="+mj-lt"/>
              <a:buAutoNum type="arabicPeriod"/>
            </a:pPr>
            <a:r>
              <a:rPr lang="en-US" dirty="0" smtClean="0"/>
              <a:t>Compare to NASA’s rankings</a:t>
            </a:r>
          </a:p>
          <a:p>
            <a:pPr marL="525780" indent="-457200">
              <a:buFont typeface="+mj-lt"/>
              <a:buAutoNum type="arabicPeriod"/>
            </a:pPr>
            <a:r>
              <a:rPr lang="en-US" dirty="0" smtClean="0"/>
              <a:t>Discuss in group – then share out (10 min)</a:t>
            </a:r>
          </a:p>
          <a:p>
            <a:pPr marL="525780" indent="-457200">
              <a:buFont typeface="+mj-lt"/>
              <a:buAutoNum type="arabicPeriod"/>
            </a:pPr>
            <a:r>
              <a:rPr lang="en-US" dirty="0" smtClean="0"/>
              <a:t>Complete reflection </a:t>
            </a:r>
          </a:p>
          <a:p>
            <a:pPr marL="525780" indent="-457200">
              <a:buFont typeface="+mj-lt"/>
              <a:buAutoNum type="arabicPeriod"/>
            </a:pPr>
            <a:endParaRPr lang="en-US" dirty="0" smtClean="0"/>
          </a:p>
          <a:p>
            <a:pPr marL="68580" indent="0">
              <a:buNone/>
            </a:pPr>
            <a:endParaRPr lang="en-US" dirty="0" smtClean="0"/>
          </a:p>
          <a:p>
            <a:pPr marL="68580" indent="0">
              <a:buNone/>
            </a:pPr>
            <a:endParaRPr lang="en-US" dirty="0" smtClean="0"/>
          </a:p>
        </p:txBody>
      </p:sp>
    </p:spTree>
    <p:extLst>
      <p:ext uri="{BB962C8B-B14F-4D97-AF65-F5344CB8AC3E}">
        <p14:creationId xmlns:p14="http://schemas.microsoft.com/office/powerpoint/2010/main" val="24322584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Survival on the Moon - Reflection</a:t>
            </a:r>
            <a:endParaRPr lang="en-US" dirty="0"/>
          </a:p>
        </p:txBody>
      </p:sp>
      <p:sp>
        <p:nvSpPr>
          <p:cNvPr id="3" name="Content Placeholder 2"/>
          <p:cNvSpPr>
            <a:spLocks noGrp="1"/>
          </p:cNvSpPr>
          <p:nvPr>
            <p:ph idx="1"/>
          </p:nvPr>
        </p:nvSpPr>
        <p:spPr/>
        <p:txBody>
          <a:bodyPr>
            <a:normAutofit fontScale="92500" lnSpcReduction="10000"/>
          </a:bodyPr>
          <a:lstStyle/>
          <a:p>
            <a:pPr marL="68580" indent="0">
              <a:buNone/>
            </a:pPr>
            <a:r>
              <a:rPr lang="en-US" dirty="0" smtClean="0"/>
              <a:t>Individually on a sheet paper with your name and your team member’s names reflect on these questions. (10 min)</a:t>
            </a:r>
          </a:p>
          <a:p>
            <a:endParaRPr lang="en-US" dirty="0"/>
          </a:p>
          <a:p>
            <a:r>
              <a:rPr lang="en-US" sz="2800" dirty="0" smtClean="0"/>
              <a:t>How well did your team work together?  </a:t>
            </a:r>
          </a:p>
          <a:p>
            <a:r>
              <a:rPr lang="en-US" sz="2800" dirty="0" smtClean="0"/>
              <a:t>How did you use the resources of all group members.? </a:t>
            </a:r>
          </a:p>
          <a:p>
            <a:r>
              <a:rPr lang="en-US" sz="2800" dirty="0" smtClean="0"/>
              <a:t>How did you show respect for your fellow team members? </a:t>
            </a:r>
          </a:p>
          <a:p>
            <a:r>
              <a:rPr lang="en-US" sz="2800" dirty="0" smtClean="0"/>
              <a:t>How well did consensus-building work? Did everyone feel they were heard? </a:t>
            </a:r>
          </a:p>
        </p:txBody>
      </p:sp>
    </p:spTree>
    <p:extLst>
      <p:ext uri="{BB962C8B-B14F-4D97-AF65-F5344CB8AC3E}">
        <p14:creationId xmlns:p14="http://schemas.microsoft.com/office/powerpoint/2010/main" val="40831515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 Resolution </a:t>
            </a:r>
            <a:endParaRPr lang="en-US" dirty="0"/>
          </a:p>
        </p:txBody>
      </p:sp>
      <p:sp>
        <p:nvSpPr>
          <p:cNvPr id="3" name="Content Placeholder 2"/>
          <p:cNvSpPr>
            <a:spLocks noGrp="1"/>
          </p:cNvSpPr>
          <p:nvPr>
            <p:ph idx="1"/>
          </p:nvPr>
        </p:nvSpPr>
        <p:spPr/>
        <p:txBody>
          <a:bodyPr/>
          <a:lstStyle/>
          <a:p>
            <a:r>
              <a:rPr lang="en-US" dirty="0" smtClean="0"/>
              <a:t>Goal: </a:t>
            </a:r>
          </a:p>
          <a:p>
            <a:pPr lvl="1"/>
            <a:r>
              <a:rPr lang="en-US" sz="2400" dirty="0" smtClean="0"/>
              <a:t>Develop an understanding of conflict resolution skills. </a:t>
            </a:r>
          </a:p>
          <a:p>
            <a:pPr lvl="1"/>
            <a:endParaRPr lang="en-US" dirty="0"/>
          </a:p>
          <a:p>
            <a:r>
              <a:rPr lang="en-US" dirty="0" smtClean="0"/>
              <a:t>21</a:t>
            </a:r>
            <a:r>
              <a:rPr lang="en-US" baseline="30000" dirty="0" smtClean="0"/>
              <a:t>st</a:t>
            </a:r>
            <a:r>
              <a:rPr lang="en-US" dirty="0" smtClean="0"/>
              <a:t> Century Skills</a:t>
            </a:r>
          </a:p>
          <a:p>
            <a:pPr lvl="1"/>
            <a:r>
              <a:rPr lang="en-US" dirty="0" smtClean="0"/>
              <a:t>Critical Thinking and Problem Solving</a:t>
            </a:r>
          </a:p>
          <a:p>
            <a:pPr lvl="1"/>
            <a:r>
              <a:rPr lang="en-US" dirty="0" smtClean="0"/>
              <a:t>Written and </a:t>
            </a:r>
            <a:r>
              <a:rPr lang="en-US" dirty="0"/>
              <a:t>O</a:t>
            </a:r>
            <a:r>
              <a:rPr lang="en-US" dirty="0" smtClean="0"/>
              <a:t>ral Commination</a:t>
            </a:r>
          </a:p>
          <a:p>
            <a:pPr lvl="1"/>
            <a:endParaRPr lang="en-US" dirty="0" smtClean="0"/>
          </a:p>
          <a:p>
            <a:pPr lvl="1"/>
            <a:endParaRPr lang="en-US" dirty="0"/>
          </a:p>
        </p:txBody>
      </p:sp>
    </p:spTree>
    <p:extLst>
      <p:ext uri="{BB962C8B-B14F-4D97-AF65-F5344CB8AC3E}">
        <p14:creationId xmlns:p14="http://schemas.microsoft.com/office/powerpoint/2010/main" val="529196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Move to the corner</a:t>
            </a:r>
            <a:endParaRPr lang="en-US" dirty="0"/>
          </a:p>
        </p:txBody>
      </p:sp>
      <p:sp>
        <p:nvSpPr>
          <p:cNvPr id="3" name="Content Placeholder 2"/>
          <p:cNvSpPr>
            <a:spLocks noGrp="1"/>
          </p:cNvSpPr>
          <p:nvPr>
            <p:ph idx="1"/>
          </p:nvPr>
        </p:nvSpPr>
        <p:spPr>
          <a:xfrm>
            <a:off x="228600" y="1600201"/>
            <a:ext cx="8610600" cy="3733800"/>
          </a:xfrm>
        </p:spPr>
        <p:txBody>
          <a:bodyPr>
            <a:normAutofit/>
          </a:bodyPr>
          <a:lstStyle/>
          <a:p>
            <a:pPr marL="68580" indent="0">
              <a:buNone/>
            </a:pPr>
            <a:r>
              <a:rPr lang="en-US" sz="2500" dirty="0" smtClean="0"/>
              <a:t>Stand under the sign that best represents your how you respond to conflict. </a:t>
            </a:r>
          </a:p>
          <a:p>
            <a:pPr marL="68580" indent="0">
              <a:buNone/>
            </a:pPr>
            <a:r>
              <a:rPr lang="en-US" sz="6000" dirty="0" smtClean="0">
                <a:solidFill>
                  <a:srgbClr val="92D050"/>
                </a:solidFill>
              </a:rPr>
              <a:t>Always</a:t>
            </a:r>
            <a:r>
              <a:rPr lang="en-US" sz="6000" dirty="0">
                <a:solidFill>
                  <a:srgbClr val="92D050"/>
                </a:solidFill>
              </a:rPr>
              <a:t>, </a:t>
            </a:r>
            <a:r>
              <a:rPr lang="en-US" sz="6000" dirty="0" smtClean="0">
                <a:solidFill>
                  <a:srgbClr val="92D050"/>
                </a:solidFill>
              </a:rPr>
              <a:t>Never, Sometimes</a:t>
            </a:r>
          </a:p>
          <a:p>
            <a:pPr marL="68580" indent="0">
              <a:buNone/>
            </a:pPr>
            <a:r>
              <a:rPr lang="en-US" dirty="0" smtClean="0"/>
              <a:t>When in the corner that best fits you, you and the other’s there will discuss why and then one person will share out. </a:t>
            </a:r>
            <a:endParaRPr lang="en-US" dirty="0"/>
          </a:p>
          <a:p>
            <a:pPr marL="68580" indent="0">
              <a:buNone/>
            </a:pPr>
            <a:r>
              <a:rPr lang="en-US" sz="2500" dirty="0" smtClean="0"/>
              <a:t>	Why did you choose this area? </a:t>
            </a:r>
            <a:endParaRPr lang="en-US" sz="2500" dirty="0"/>
          </a:p>
        </p:txBody>
      </p:sp>
    </p:spTree>
    <p:extLst>
      <p:ext uri="{BB962C8B-B14F-4D97-AF65-F5344CB8AC3E}">
        <p14:creationId xmlns:p14="http://schemas.microsoft.com/office/powerpoint/2010/main" val="31121103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about…</a:t>
            </a:r>
            <a:endParaRPr lang="en-US" dirty="0"/>
          </a:p>
        </p:txBody>
      </p:sp>
      <p:sp>
        <p:nvSpPr>
          <p:cNvPr id="3" name="Content Placeholder 2"/>
          <p:cNvSpPr>
            <a:spLocks noGrp="1"/>
          </p:cNvSpPr>
          <p:nvPr>
            <p:ph idx="1"/>
          </p:nvPr>
        </p:nvSpPr>
        <p:spPr/>
        <p:txBody>
          <a:bodyPr/>
          <a:lstStyle/>
          <a:p>
            <a:pPr marL="525780" indent="-457200">
              <a:buFont typeface="+mj-lt"/>
              <a:buAutoNum type="arabicPeriod"/>
            </a:pPr>
            <a:r>
              <a:rPr lang="en-US" dirty="0" smtClean="0"/>
              <a:t>If I get angry with a friend, I try to stay away from the person.</a:t>
            </a:r>
          </a:p>
          <a:p>
            <a:pPr marL="525780" indent="-457200">
              <a:buFont typeface="+mj-lt"/>
              <a:buAutoNum type="arabicPeriod"/>
            </a:pPr>
            <a:r>
              <a:rPr lang="en-US" dirty="0" smtClean="0"/>
              <a:t>If I get angry with a friend, I try to talk through the problem.</a:t>
            </a:r>
          </a:p>
          <a:p>
            <a:pPr marL="525780" indent="-457200">
              <a:buFont typeface="+mj-lt"/>
              <a:buAutoNum type="arabicPeriod"/>
            </a:pPr>
            <a:r>
              <a:rPr lang="en-US" dirty="0" smtClean="0"/>
              <a:t>If a teacher tells me what to do , I do it. </a:t>
            </a:r>
          </a:p>
          <a:p>
            <a:pPr marL="525780" indent="-457200">
              <a:buFont typeface="+mj-lt"/>
              <a:buAutoNum type="arabicPeriod"/>
            </a:pPr>
            <a:r>
              <a:rPr lang="en-US" dirty="0" smtClean="0"/>
              <a:t>When someone tells me that they don’t like something I’m doing, I get angry. </a:t>
            </a:r>
          </a:p>
          <a:p>
            <a:pPr marL="525780" indent="-457200">
              <a:buFont typeface="+mj-lt"/>
              <a:buAutoNum type="arabicPeriod"/>
            </a:pPr>
            <a:r>
              <a:rPr lang="en-US" dirty="0" smtClean="0"/>
              <a:t>When people disagree with me, I get angry.</a:t>
            </a:r>
          </a:p>
          <a:p>
            <a:pPr marL="525780" indent="-457200">
              <a:buFont typeface="+mj-lt"/>
              <a:buAutoNum type="arabicPeriod"/>
            </a:pPr>
            <a:r>
              <a:rPr lang="en-US" dirty="0" smtClean="0"/>
              <a:t>I forget about minor disagreements and don’t hold grudges.</a:t>
            </a:r>
          </a:p>
          <a:p>
            <a:pPr marL="525780" indent="-457200">
              <a:buFont typeface="+mj-lt"/>
              <a:buAutoNum type="arabicPeriod"/>
            </a:pPr>
            <a:r>
              <a:rPr lang="en-US" dirty="0" smtClean="0"/>
              <a:t>I apologize when I’m wrong. </a:t>
            </a:r>
          </a:p>
          <a:p>
            <a:pPr marL="525780" indent="-457200">
              <a:buFont typeface="+mj-lt"/>
              <a:buAutoNum type="arabicPeriod"/>
            </a:pPr>
            <a:r>
              <a:rPr lang="en-US" dirty="0" smtClean="0"/>
              <a:t>I talk through problems. </a:t>
            </a:r>
          </a:p>
        </p:txBody>
      </p:sp>
    </p:spTree>
    <p:extLst>
      <p:ext uri="{BB962C8B-B14F-4D97-AF65-F5344CB8AC3E}">
        <p14:creationId xmlns:p14="http://schemas.microsoft.com/office/powerpoint/2010/main" val="34395065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Approaches to handling conflict</a:t>
            </a:r>
            <a:endParaRPr lang="en-US" dirty="0"/>
          </a:p>
        </p:txBody>
      </p:sp>
      <p:sp>
        <p:nvSpPr>
          <p:cNvPr id="3" name="Content Placeholder 2"/>
          <p:cNvSpPr>
            <a:spLocks noGrp="1"/>
          </p:cNvSpPr>
          <p:nvPr>
            <p:ph idx="1"/>
          </p:nvPr>
        </p:nvSpPr>
        <p:spPr/>
        <p:txBody>
          <a:bodyPr/>
          <a:lstStyle/>
          <a:p>
            <a:r>
              <a:rPr lang="en-US" sz="3600" dirty="0" smtClean="0">
                <a:solidFill>
                  <a:srgbClr val="92D050"/>
                </a:solidFill>
                <a:effectLst>
                  <a:outerShdw blurRad="38100" dist="38100" dir="2700000" algn="tl">
                    <a:srgbClr val="000000">
                      <a:alpha val="43137"/>
                    </a:srgbClr>
                  </a:outerShdw>
                </a:effectLst>
              </a:rPr>
              <a:t>Passive reaction </a:t>
            </a:r>
            <a:r>
              <a:rPr lang="en-US" dirty="0" smtClean="0"/>
              <a:t>– being angry about a conflict or situation and not expressing that problem or anger to the other person. </a:t>
            </a:r>
          </a:p>
          <a:p>
            <a:r>
              <a:rPr lang="en-US" sz="3600" dirty="0" smtClean="0">
                <a:solidFill>
                  <a:srgbClr val="92D050"/>
                </a:solidFill>
                <a:effectLst>
                  <a:outerShdw blurRad="38100" dist="38100" dir="2700000" algn="tl">
                    <a:srgbClr val="000000">
                      <a:alpha val="43137"/>
                    </a:srgbClr>
                  </a:outerShdw>
                </a:effectLst>
              </a:rPr>
              <a:t>Aggressive reaction </a:t>
            </a:r>
            <a:r>
              <a:rPr lang="en-US" dirty="0" smtClean="0"/>
              <a:t>– attacking the personal physically or verbally; being unwilling to listen to each other</a:t>
            </a:r>
          </a:p>
          <a:p>
            <a:r>
              <a:rPr lang="en-US" sz="3600" dirty="0" smtClean="0">
                <a:solidFill>
                  <a:srgbClr val="92D050"/>
                </a:solidFill>
                <a:effectLst>
                  <a:outerShdw blurRad="38100" dist="38100" dir="2700000" algn="tl">
                    <a:srgbClr val="000000">
                      <a:alpha val="43137"/>
                    </a:srgbClr>
                  </a:outerShdw>
                </a:effectLst>
              </a:rPr>
              <a:t>Assertive reaction </a:t>
            </a:r>
            <a:r>
              <a:rPr lang="en-US" dirty="0" smtClean="0"/>
              <a:t>– both parties talk about the problem and try to think of different solutions. Being assertive is about learning to express your feelings honestly and directly while prating mutual respect. </a:t>
            </a:r>
            <a:endParaRPr lang="en-US" dirty="0"/>
          </a:p>
        </p:txBody>
      </p:sp>
    </p:spTree>
    <p:extLst>
      <p:ext uri="{BB962C8B-B14F-4D97-AF65-F5344CB8AC3E}">
        <p14:creationId xmlns:p14="http://schemas.microsoft.com/office/powerpoint/2010/main" val="31537944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304800" y="2209800"/>
            <a:ext cx="2971800" cy="2819400"/>
          </a:xfrm>
        </p:spPr>
        <p:txBody>
          <a:bodyPr>
            <a:normAutofit/>
          </a:bodyPr>
          <a:lstStyle/>
          <a:p>
            <a:pPr marL="68580" indent="0">
              <a:buNone/>
            </a:pPr>
            <a:r>
              <a:rPr lang="en-US" dirty="0" smtClean="0"/>
              <a:t>“We all want progress, but if you’re on the wrong road, progress means doing an about-turn and walking back to the right road.”</a:t>
            </a:r>
          </a:p>
          <a:p>
            <a:pPr marL="68580" indent="0">
              <a:buNone/>
            </a:pPr>
            <a:r>
              <a:rPr lang="en-US" dirty="0" smtClean="0"/>
              <a:t>C.S. Lewis </a:t>
            </a:r>
            <a:endParaRPr lang="en-US" dirty="0"/>
          </a:p>
        </p:txBody>
      </p:sp>
      <p:sp>
        <p:nvSpPr>
          <p:cNvPr id="7" name="Title 6"/>
          <p:cNvSpPr>
            <a:spLocks noGrp="1"/>
          </p:cNvSpPr>
          <p:nvPr>
            <p:ph type="title"/>
          </p:nvPr>
        </p:nvSpPr>
        <p:spPr/>
        <p:txBody>
          <a:bodyPr/>
          <a:lstStyle/>
          <a:p>
            <a:r>
              <a:rPr lang="en-US" dirty="0" smtClean="0"/>
              <a:t>EXECUTE! </a:t>
            </a:r>
            <a:endParaRPr lang="en-US" dirty="0"/>
          </a:p>
        </p:txBody>
      </p:sp>
      <p:pic>
        <p:nvPicPr>
          <p:cNvPr id="9" name="Content Placeholder 8"/>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3657600" y="1981200"/>
            <a:ext cx="5410200" cy="4057650"/>
          </a:xfrm>
          <a:prstGeom prst="rect">
            <a:avLst/>
          </a:prstGeom>
          <a:ln>
            <a:noFill/>
          </a:ln>
          <a:effectLst>
            <a:softEdge rad="112500"/>
          </a:effectLst>
        </p:spPr>
      </p:pic>
      <p:sp>
        <p:nvSpPr>
          <p:cNvPr id="8" name="Rectangle 7"/>
          <p:cNvSpPr/>
          <p:nvPr/>
        </p:nvSpPr>
        <p:spPr>
          <a:xfrm>
            <a:off x="3886200" y="685800"/>
            <a:ext cx="4572000" cy="923330"/>
          </a:xfrm>
          <a:prstGeom prst="rect">
            <a:avLst/>
          </a:prstGeom>
          <a:gradFill>
            <a:gsLst>
              <a:gs pos="35838">
                <a:srgbClr val="444444"/>
              </a:gs>
              <a:gs pos="0">
                <a:schemeClr val="bg2">
                  <a:lumMod val="50000"/>
                  <a:lumOff val="50000"/>
                </a:schemeClr>
              </a:gs>
              <a:gs pos="89000">
                <a:schemeClr val="dk1">
                  <a:shade val="90000"/>
                  <a:satMod val="110000"/>
                </a:schemeClr>
              </a:gs>
              <a:gs pos="100000">
                <a:schemeClr val="tx2">
                  <a:lumMod val="25000"/>
                </a:schemeClr>
              </a:gs>
              <a:gs pos="99000">
                <a:schemeClr val="dk1">
                  <a:shade val="100000"/>
                  <a:satMod val="118000"/>
                  <a:alpha val="0"/>
                </a:schemeClr>
              </a:gs>
              <a:gs pos="100000">
                <a:schemeClr val="dk1">
                  <a:shade val="90000"/>
                  <a:satMod val="110000"/>
                </a:schemeClr>
              </a:gs>
              <a:gs pos="100000">
                <a:schemeClr val="dk1">
                  <a:shade val="63000"/>
                </a:schemeClr>
              </a:gs>
            </a:gsLst>
          </a:gradFill>
        </p:spPr>
        <p:style>
          <a:lnRef idx="0">
            <a:schemeClr val="dk1"/>
          </a:lnRef>
          <a:fillRef idx="3">
            <a:schemeClr val="dk1"/>
          </a:fillRef>
          <a:effectRef idx="3">
            <a:schemeClr val="dk1"/>
          </a:effectRef>
          <a:fontRef idx="minor">
            <a:schemeClr val="lt1"/>
          </a:fontRef>
        </p:style>
        <p:txBody>
          <a:bodyPr>
            <a:spAutoFit/>
          </a:bodyPr>
          <a:lstStyle/>
          <a:p>
            <a:r>
              <a:rPr lang="en-US" i="1" dirty="0"/>
              <a:t>transitive verb</a:t>
            </a:r>
          </a:p>
          <a:p>
            <a:r>
              <a:rPr lang="en-US" dirty="0" smtClean="0"/>
              <a:t>to </a:t>
            </a:r>
            <a:r>
              <a:rPr lang="en-US" dirty="0"/>
              <a:t>carry out fully </a:t>
            </a:r>
            <a:r>
              <a:rPr lang="en-US" b="1" dirty="0"/>
              <a:t>:</a:t>
            </a:r>
            <a:r>
              <a:rPr lang="en-US" dirty="0"/>
              <a:t>  put completely into effect &lt;</a:t>
            </a:r>
            <a:r>
              <a:rPr lang="en-US" i="1" dirty="0"/>
              <a:t>execute</a:t>
            </a:r>
            <a:r>
              <a:rPr lang="en-US" dirty="0"/>
              <a:t> a command&gt;</a:t>
            </a:r>
          </a:p>
        </p:txBody>
      </p:sp>
    </p:spTree>
    <p:extLst>
      <p:ext uri="{BB962C8B-B14F-4D97-AF65-F5344CB8AC3E}">
        <p14:creationId xmlns:p14="http://schemas.microsoft.com/office/powerpoint/2010/main" val="24423040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 is NORMAL! </a:t>
            </a:r>
            <a:endParaRPr lang="en-US" dirty="0"/>
          </a:p>
        </p:txBody>
      </p:sp>
      <p:sp>
        <p:nvSpPr>
          <p:cNvPr id="4" name="Text Placeholder 3"/>
          <p:cNvSpPr>
            <a:spLocks noGrp="1"/>
          </p:cNvSpPr>
          <p:nvPr>
            <p:ph type="body" idx="1"/>
          </p:nvPr>
        </p:nvSpPr>
        <p:spPr>
          <a:xfrm>
            <a:off x="685800" y="1535113"/>
            <a:ext cx="6553200" cy="639762"/>
          </a:xfrm>
        </p:spPr>
        <p:txBody>
          <a:bodyPr>
            <a:noAutofit/>
          </a:bodyPr>
          <a:lstStyle/>
          <a:p>
            <a:r>
              <a:rPr lang="en-US" sz="3200" dirty="0" smtClean="0">
                <a:solidFill>
                  <a:srgbClr val="92D050"/>
                </a:solidFill>
                <a:effectLst>
                  <a:outerShdw blurRad="38100" dist="38100" dir="2700000" algn="tl">
                    <a:srgbClr val="000000">
                      <a:alpha val="43137"/>
                    </a:srgbClr>
                  </a:outerShdw>
                </a:effectLst>
              </a:rPr>
              <a:t>Constructive and Positive </a:t>
            </a:r>
            <a:endParaRPr lang="en-US" sz="3200" dirty="0">
              <a:solidFill>
                <a:srgbClr val="92D050"/>
              </a:solidFill>
              <a:effectLst>
                <a:outerShdw blurRad="38100" dist="38100" dir="2700000" algn="tl">
                  <a:srgbClr val="000000">
                    <a:alpha val="43137"/>
                  </a:srgbClr>
                </a:outerShdw>
              </a:effectLst>
            </a:endParaRPr>
          </a:p>
        </p:txBody>
      </p:sp>
      <p:sp>
        <p:nvSpPr>
          <p:cNvPr id="6" name="Content Placeholder 5"/>
          <p:cNvSpPr>
            <a:spLocks noGrp="1"/>
          </p:cNvSpPr>
          <p:nvPr>
            <p:ph sz="quarter" idx="13"/>
          </p:nvPr>
        </p:nvSpPr>
        <p:spPr>
          <a:xfrm>
            <a:off x="685800" y="2209800"/>
            <a:ext cx="4495800" cy="3200400"/>
          </a:xfrm>
        </p:spPr>
        <p:style>
          <a:lnRef idx="2">
            <a:schemeClr val="accent1"/>
          </a:lnRef>
          <a:fillRef idx="1">
            <a:schemeClr val="lt1"/>
          </a:fillRef>
          <a:effectRef idx="0">
            <a:schemeClr val="accent1"/>
          </a:effectRef>
          <a:fontRef idx="minor">
            <a:schemeClr val="dk1"/>
          </a:fontRef>
        </p:style>
        <p:txBody>
          <a:bodyPr/>
          <a:lstStyle/>
          <a:p>
            <a:endParaRPr lang="en-US" dirty="0"/>
          </a:p>
        </p:txBody>
      </p:sp>
      <p:sp>
        <p:nvSpPr>
          <p:cNvPr id="9" name="TextBox 8"/>
          <p:cNvSpPr txBox="1"/>
          <p:nvPr/>
        </p:nvSpPr>
        <p:spPr>
          <a:xfrm>
            <a:off x="6019800" y="2209800"/>
            <a:ext cx="2743200" cy="203132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Win-win situation</a:t>
            </a:r>
          </a:p>
          <a:p>
            <a:endParaRPr lang="en-US" dirty="0"/>
          </a:p>
          <a:p>
            <a:r>
              <a:rPr lang="en-US" dirty="0" smtClean="0"/>
              <a:t>Both parties agree to work out the problem!  Everyone feels good about the solution. </a:t>
            </a:r>
          </a:p>
          <a:p>
            <a:r>
              <a:rPr lang="en-US" dirty="0" smtClean="0"/>
              <a:t>No one is hurt. </a:t>
            </a:r>
            <a:endParaRPr lang="en-US" dirty="0"/>
          </a:p>
        </p:txBody>
      </p:sp>
    </p:spTree>
    <p:extLst>
      <p:ext uri="{BB962C8B-B14F-4D97-AF65-F5344CB8AC3E}">
        <p14:creationId xmlns:p14="http://schemas.microsoft.com/office/powerpoint/2010/main" val="21640314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TIPS</a:t>
            </a:r>
            <a:endParaRPr lang="en-US" dirty="0"/>
          </a:p>
        </p:txBody>
      </p:sp>
      <p:sp>
        <p:nvSpPr>
          <p:cNvPr id="8" name="Content Placeholder 7"/>
          <p:cNvSpPr>
            <a:spLocks noGrp="1"/>
          </p:cNvSpPr>
          <p:nvPr>
            <p:ph idx="1"/>
          </p:nvPr>
        </p:nvSpPr>
        <p:spPr/>
        <p:txBody>
          <a:bodyPr>
            <a:normAutofit lnSpcReduction="10000"/>
          </a:bodyPr>
          <a:lstStyle/>
          <a:p>
            <a:r>
              <a:rPr lang="en-US" dirty="0" smtClean="0"/>
              <a:t>Don’t ignore the conflict; get help form someone so you can have a positive resolution.</a:t>
            </a:r>
          </a:p>
          <a:p>
            <a:r>
              <a:rPr lang="en-US" dirty="0" smtClean="0"/>
              <a:t>Keep eye contact.</a:t>
            </a:r>
          </a:p>
          <a:p>
            <a:r>
              <a:rPr lang="en-US" dirty="0" smtClean="0"/>
              <a:t>Put aside personal feelings and focus on the problem.</a:t>
            </a:r>
          </a:p>
          <a:p>
            <a:r>
              <a:rPr lang="en-US" dirty="0" smtClean="0"/>
              <a:t>Remember, all conflicts require some form of compromise if both sides are considered reasonable. </a:t>
            </a:r>
          </a:p>
          <a:p>
            <a:r>
              <a:rPr lang="en-US" dirty="0" smtClean="0"/>
              <a:t>Be firm and consistent in your body language. </a:t>
            </a:r>
          </a:p>
          <a:p>
            <a:r>
              <a:rPr lang="en-US" dirty="0" smtClean="0"/>
              <a:t>Listen carefully to what people say. </a:t>
            </a:r>
          </a:p>
          <a:p>
            <a:r>
              <a:rPr lang="en-US" dirty="0" smtClean="0"/>
              <a:t>When resolving conflict, it is important to be aware of the way you speak. Try to use “I” statements. </a:t>
            </a:r>
          </a:p>
          <a:p>
            <a:r>
              <a:rPr lang="en-US" dirty="0" smtClean="0"/>
              <a:t>I feel ________________when you ________ because_________</a:t>
            </a:r>
          </a:p>
        </p:txBody>
      </p:sp>
    </p:spTree>
    <p:extLst>
      <p:ext uri="{BB962C8B-B14F-4D97-AF65-F5344CB8AC3E}">
        <p14:creationId xmlns:p14="http://schemas.microsoft.com/office/powerpoint/2010/main" val="366008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
            </a:r>
            <a:br>
              <a:rPr lang="en-US" dirty="0"/>
            </a:br>
            <a:r>
              <a:rPr lang="en-US" dirty="0" smtClean="0"/>
              <a:t>Practice </a:t>
            </a:r>
            <a:endParaRPr lang="en-US" dirty="0"/>
          </a:p>
        </p:txBody>
      </p:sp>
      <p:sp>
        <p:nvSpPr>
          <p:cNvPr id="3" name="Content Placeholder 2"/>
          <p:cNvSpPr>
            <a:spLocks noGrp="1"/>
          </p:cNvSpPr>
          <p:nvPr>
            <p:ph idx="1"/>
          </p:nvPr>
        </p:nvSpPr>
        <p:spPr/>
        <p:txBody>
          <a:bodyPr>
            <a:noAutofit/>
          </a:bodyPr>
          <a:lstStyle/>
          <a:p>
            <a:pPr marL="68580" indent="0" algn="ctr">
              <a:buNone/>
            </a:pPr>
            <a:r>
              <a:rPr lang="en-US" sz="6600" dirty="0">
                <a:solidFill>
                  <a:srgbClr val="92D050"/>
                </a:solidFill>
              </a:rPr>
              <a:t>I feel </a:t>
            </a:r>
            <a:r>
              <a:rPr lang="en-US" sz="6600" dirty="0" smtClean="0">
                <a:solidFill>
                  <a:srgbClr val="92D050"/>
                </a:solidFill>
              </a:rPr>
              <a:t>________</a:t>
            </a:r>
            <a:r>
              <a:rPr lang="en-US" sz="6600" dirty="0">
                <a:solidFill>
                  <a:srgbClr val="92D050"/>
                </a:solidFill>
              </a:rPr>
              <a:t>when you </a:t>
            </a:r>
            <a:r>
              <a:rPr lang="en-US" sz="6600" dirty="0" smtClean="0">
                <a:solidFill>
                  <a:srgbClr val="92D050"/>
                </a:solidFill>
              </a:rPr>
              <a:t>________________because______.</a:t>
            </a:r>
            <a:endParaRPr lang="en-US" sz="6600" dirty="0">
              <a:solidFill>
                <a:srgbClr val="92D050"/>
              </a:solidFill>
            </a:endParaRPr>
          </a:p>
        </p:txBody>
      </p:sp>
      <p:pic>
        <p:nvPicPr>
          <p:cNvPr id="1026" name="Picture 2" descr="C:\Users\wnichols\AppData\Local\Microsoft\Windows\INetCache\IE\GYDU9F3D\MC90042315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67200" y="1447800"/>
            <a:ext cx="913943" cy="91394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wnichols\AppData\Local\Microsoft\Windows\INetCache\IE\X0QFHGU3\MP90040491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1200" y="3048000"/>
            <a:ext cx="1752600" cy="125185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wnichols\AppData\Local\Microsoft\Windows\INetCache\IE\GYDU9F3D\MC90007883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03239" y="4572000"/>
            <a:ext cx="1048828" cy="9890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32002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listen </a:t>
            </a:r>
            <a:endParaRPr lang="en-US" dirty="0"/>
          </a:p>
        </p:txBody>
      </p:sp>
      <p:sp>
        <p:nvSpPr>
          <p:cNvPr id="3" name="Content Placeholder 2"/>
          <p:cNvSpPr>
            <a:spLocks noGrp="1"/>
          </p:cNvSpPr>
          <p:nvPr>
            <p:ph idx="1"/>
          </p:nvPr>
        </p:nvSpPr>
        <p:spPr/>
        <p:txBody>
          <a:bodyPr>
            <a:normAutofit fontScale="92500"/>
          </a:bodyPr>
          <a:lstStyle/>
          <a:p>
            <a:pPr marL="68580" indent="0" algn="ctr">
              <a:buNone/>
            </a:pPr>
            <a:r>
              <a:rPr lang="en-US" sz="5400" dirty="0">
                <a:solidFill>
                  <a:srgbClr val="92D050"/>
                </a:solidFill>
              </a:rPr>
              <a:t>I </a:t>
            </a:r>
            <a:r>
              <a:rPr lang="en-US" sz="5400" dirty="0" smtClean="0">
                <a:solidFill>
                  <a:srgbClr val="92D050"/>
                </a:solidFill>
              </a:rPr>
              <a:t>hear you saying, that you feel ________</a:t>
            </a:r>
          </a:p>
          <a:p>
            <a:pPr marL="68580" indent="0" algn="ctr">
              <a:buNone/>
            </a:pPr>
            <a:r>
              <a:rPr lang="en-US" sz="5400" dirty="0" smtClean="0">
                <a:solidFill>
                  <a:srgbClr val="92D050"/>
                </a:solidFill>
              </a:rPr>
              <a:t>when I________________, I will ______________. </a:t>
            </a:r>
            <a:endParaRPr lang="en-US" sz="5400" dirty="0">
              <a:solidFill>
                <a:srgbClr val="92D050"/>
              </a:solidFill>
            </a:endParaRPr>
          </a:p>
          <a:p>
            <a:endParaRPr lang="en-US" dirty="0"/>
          </a:p>
        </p:txBody>
      </p:sp>
      <p:pic>
        <p:nvPicPr>
          <p:cNvPr id="1027" name="Picture 3" descr="C:\Users\wnichols\AppData\Local\Microsoft\Windows\INetCache\IE\X0QFHGU3\MP90044241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0" y="2209800"/>
            <a:ext cx="1981200" cy="13208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C:\Users\wnichols\AppData\Local\Microsoft\Windows\INetCache\IE\X0QFHGU3\MC900433816[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2438400"/>
            <a:ext cx="685686" cy="68568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wnichols\AppData\Local\Microsoft\Windows\INetCache\IE\PVX40N0E\MP90040491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95600" y="3200400"/>
            <a:ext cx="1600200" cy="11430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0" name="Picture 6" descr="C:\Users\wnichols\AppData\Local\Microsoft\Windows\INetCache\IE\GYDU9F3D\MC900297943[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81061" y="3962400"/>
            <a:ext cx="395935" cy="914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7509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issues</a:t>
            </a:r>
            <a:endParaRPr lang="en-US" dirty="0"/>
          </a:p>
        </p:txBody>
      </p:sp>
      <p:sp>
        <p:nvSpPr>
          <p:cNvPr id="3" name="Content Placeholder 2"/>
          <p:cNvSpPr>
            <a:spLocks noGrp="1"/>
          </p:cNvSpPr>
          <p:nvPr>
            <p:ph idx="1"/>
          </p:nvPr>
        </p:nvSpPr>
        <p:spPr/>
        <p:txBody>
          <a:bodyPr/>
          <a:lstStyle/>
          <a:p>
            <a:pPr marL="68580" indent="0">
              <a:buNone/>
            </a:pPr>
            <a:r>
              <a:rPr lang="en-US" dirty="0" smtClean="0"/>
              <a:t>Goals: </a:t>
            </a:r>
          </a:p>
          <a:p>
            <a:pPr marL="68580" indent="0">
              <a:buNone/>
            </a:pPr>
            <a:r>
              <a:rPr lang="en-US" dirty="0"/>
              <a:t>	</a:t>
            </a:r>
            <a:r>
              <a:rPr lang="en-US" dirty="0" smtClean="0"/>
              <a:t>Understand group dynamics</a:t>
            </a:r>
          </a:p>
          <a:p>
            <a:pPr marL="68580" indent="0">
              <a:buNone/>
            </a:pPr>
            <a:r>
              <a:rPr lang="en-US" dirty="0"/>
              <a:t>	</a:t>
            </a:r>
            <a:r>
              <a:rPr lang="en-US" dirty="0" smtClean="0"/>
              <a:t>practice conflict resolution for group issues that arise</a:t>
            </a:r>
          </a:p>
          <a:p>
            <a:pPr marL="68580" indent="0">
              <a:buNone/>
            </a:pPr>
            <a:endParaRPr lang="en-US" dirty="0"/>
          </a:p>
          <a:p>
            <a:pPr marL="68580" indent="0">
              <a:buNone/>
            </a:pPr>
            <a:r>
              <a:rPr lang="en-US" dirty="0" smtClean="0"/>
              <a:t>21t Century Skills</a:t>
            </a:r>
          </a:p>
          <a:p>
            <a:pPr marL="68580" indent="0">
              <a:buNone/>
            </a:pPr>
            <a:r>
              <a:rPr lang="en-US" dirty="0"/>
              <a:t>	</a:t>
            </a:r>
            <a:r>
              <a:rPr lang="en-US" dirty="0" smtClean="0"/>
              <a:t>Critical Thinking and Problem Solving</a:t>
            </a:r>
          </a:p>
          <a:p>
            <a:pPr marL="68580" indent="0">
              <a:buNone/>
            </a:pPr>
            <a:r>
              <a:rPr lang="en-US" dirty="0"/>
              <a:t>	</a:t>
            </a:r>
            <a:r>
              <a:rPr lang="en-US" dirty="0" smtClean="0"/>
              <a:t>Creativity and Innovation</a:t>
            </a:r>
          </a:p>
          <a:p>
            <a:pPr marL="68580" indent="0">
              <a:buNone/>
            </a:pPr>
            <a:r>
              <a:rPr lang="en-US" dirty="0"/>
              <a:t>	</a:t>
            </a:r>
            <a:r>
              <a:rPr lang="en-US" dirty="0" smtClean="0"/>
              <a:t>Teamwork and Collaboration</a:t>
            </a:r>
          </a:p>
          <a:p>
            <a:pPr marL="68580" indent="0">
              <a:buNone/>
            </a:pPr>
            <a:endParaRPr lang="en-US" dirty="0"/>
          </a:p>
          <a:p>
            <a:pPr marL="68580" indent="0">
              <a:buNone/>
            </a:pPr>
            <a:endParaRPr lang="en-US" dirty="0"/>
          </a:p>
        </p:txBody>
      </p:sp>
      <p:sp>
        <p:nvSpPr>
          <p:cNvPr id="4" name="TextBox 3"/>
          <p:cNvSpPr txBox="1"/>
          <p:nvPr/>
        </p:nvSpPr>
        <p:spPr>
          <a:xfrm>
            <a:off x="609600" y="6172200"/>
            <a:ext cx="7772400" cy="369332"/>
          </a:xfrm>
          <a:prstGeom prst="rect">
            <a:avLst/>
          </a:prstGeom>
          <a:noFill/>
        </p:spPr>
        <p:txBody>
          <a:bodyPr wrap="square" rtlCol="0">
            <a:spAutoFit/>
          </a:bodyPr>
          <a:lstStyle/>
          <a:p>
            <a:r>
              <a:rPr lang="en-US" dirty="0" smtClean="0"/>
              <a:t>2013 PMI Educational Foundation</a:t>
            </a:r>
            <a:endParaRPr lang="en-US" dirty="0"/>
          </a:p>
        </p:txBody>
      </p:sp>
    </p:spTree>
    <p:extLst>
      <p:ext uri="{BB962C8B-B14F-4D97-AF65-F5344CB8AC3E}">
        <p14:creationId xmlns:p14="http://schemas.microsoft.com/office/powerpoint/2010/main" val="35130905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Playing – team issues</a:t>
            </a:r>
            <a:endParaRPr lang="en-US" dirty="0"/>
          </a:p>
        </p:txBody>
      </p:sp>
      <p:sp>
        <p:nvSpPr>
          <p:cNvPr id="3" name="Content Placeholder 2"/>
          <p:cNvSpPr>
            <a:spLocks noGrp="1"/>
          </p:cNvSpPr>
          <p:nvPr>
            <p:ph idx="1"/>
          </p:nvPr>
        </p:nvSpPr>
        <p:spPr/>
        <p:txBody>
          <a:bodyPr/>
          <a:lstStyle/>
          <a:p>
            <a:pPr marL="68580" indent="0">
              <a:buNone/>
            </a:pPr>
            <a:r>
              <a:rPr lang="en-US" dirty="0" smtClean="0"/>
              <a:t>Review – Resolution Skills, and types of Team Members</a:t>
            </a:r>
          </a:p>
          <a:p>
            <a:pPr marL="68580" indent="0">
              <a:buNone/>
            </a:pPr>
            <a:endParaRPr lang="en-US" dirty="0"/>
          </a:p>
          <a:p>
            <a:pPr marL="68580" indent="0">
              <a:buNone/>
            </a:pPr>
            <a:r>
              <a:rPr lang="en-US" dirty="0" smtClean="0"/>
              <a:t>Each team will get a role defining card</a:t>
            </a:r>
          </a:p>
          <a:p>
            <a:endParaRPr lang="en-US" dirty="0"/>
          </a:p>
          <a:p>
            <a:r>
              <a:rPr lang="en-US" dirty="0" smtClean="0"/>
              <a:t>Create a skit for the class, the rest of the class will guess which type of team member you are portraying and how the team addressed the issue with that person. </a:t>
            </a:r>
          </a:p>
          <a:p>
            <a:endParaRPr lang="en-US" dirty="0" smtClean="0"/>
          </a:p>
          <a:p>
            <a:r>
              <a:rPr lang="en-US" dirty="0" smtClean="0"/>
              <a:t>Afterwards we will establish ground rules for team participation to be used when we start working on real projects. </a:t>
            </a:r>
            <a:endParaRPr lang="en-US" dirty="0"/>
          </a:p>
        </p:txBody>
      </p:sp>
      <p:sp>
        <p:nvSpPr>
          <p:cNvPr id="4" name="TextBox 3"/>
          <p:cNvSpPr txBox="1"/>
          <p:nvPr/>
        </p:nvSpPr>
        <p:spPr>
          <a:xfrm>
            <a:off x="609600" y="6172200"/>
            <a:ext cx="7772400" cy="369332"/>
          </a:xfrm>
          <a:prstGeom prst="rect">
            <a:avLst/>
          </a:prstGeom>
          <a:noFill/>
        </p:spPr>
        <p:txBody>
          <a:bodyPr wrap="square" rtlCol="0">
            <a:spAutoFit/>
          </a:bodyPr>
          <a:lstStyle/>
          <a:p>
            <a:r>
              <a:rPr lang="en-US" dirty="0" smtClean="0"/>
              <a:t>2013 PMI Educational Foundation</a:t>
            </a:r>
            <a:endParaRPr lang="en-US" dirty="0"/>
          </a:p>
        </p:txBody>
      </p:sp>
    </p:spTree>
    <p:extLst>
      <p:ext uri="{BB962C8B-B14F-4D97-AF65-F5344CB8AC3E}">
        <p14:creationId xmlns:p14="http://schemas.microsoft.com/office/powerpoint/2010/main" val="41776243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7772400" cy="1143000"/>
          </a:xfrm>
        </p:spPr>
        <p:txBody>
          <a:bodyPr/>
          <a:lstStyle/>
          <a:p>
            <a:r>
              <a:rPr lang="en-US" dirty="0" smtClean="0"/>
              <a:t>Team Member Types</a:t>
            </a:r>
            <a:endParaRPr lang="en-US" dirty="0"/>
          </a:p>
        </p:txBody>
      </p:sp>
      <p:sp>
        <p:nvSpPr>
          <p:cNvPr id="3" name="Content Placeholder 2"/>
          <p:cNvSpPr>
            <a:spLocks noGrp="1"/>
          </p:cNvSpPr>
          <p:nvPr>
            <p:ph idx="1"/>
          </p:nvPr>
        </p:nvSpPr>
        <p:spPr>
          <a:xfrm>
            <a:off x="609600" y="1066800"/>
            <a:ext cx="7772400" cy="5334000"/>
          </a:xfrm>
          <a:solidFill>
            <a:schemeClr val="bg1">
              <a:lumMod val="95000"/>
              <a:lumOff val="5000"/>
            </a:schemeClr>
          </a:solidFill>
        </p:spPr>
        <p:txBody>
          <a:bodyPr>
            <a:normAutofit lnSpcReduction="10000"/>
          </a:bodyPr>
          <a:lstStyle/>
          <a:p>
            <a:r>
              <a:rPr lang="en-US" sz="2400" dirty="0" smtClean="0">
                <a:solidFill>
                  <a:srgbClr val="FFFF00"/>
                </a:solidFill>
              </a:rPr>
              <a:t>Hitchhiker</a:t>
            </a:r>
            <a:r>
              <a:rPr lang="en-US" dirty="0" smtClean="0"/>
              <a:t> – Team members who don’t do their share of work but try to get credit as the more responsible teammates. </a:t>
            </a:r>
          </a:p>
          <a:p>
            <a:r>
              <a:rPr lang="en-US" sz="2400" dirty="0" smtClean="0">
                <a:solidFill>
                  <a:srgbClr val="FFFF00"/>
                </a:solidFill>
              </a:rPr>
              <a:t>Dictator</a:t>
            </a:r>
            <a:r>
              <a:rPr lang="en-US" dirty="0" smtClean="0"/>
              <a:t> – Domineering team members who try to coerce the others into doing everything their way. </a:t>
            </a:r>
          </a:p>
          <a:p>
            <a:r>
              <a:rPr lang="en-US" sz="2400" dirty="0" smtClean="0">
                <a:solidFill>
                  <a:srgbClr val="FFFF00"/>
                </a:solidFill>
              </a:rPr>
              <a:t>Couch Potato </a:t>
            </a:r>
            <a:r>
              <a:rPr lang="en-US" dirty="0" smtClean="0"/>
              <a:t>– Resistant team members who are unmotivated and disinterested.</a:t>
            </a:r>
          </a:p>
          <a:p>
            <a:r>
              <a:rPr lang="en-US" sz="2400" dirty="0" smtClean="0">
                <a:solidFill>
                  <a:srgbClr val="FFFF00"/>
                </a:solidFill>
              </a:rPr>
              <a:t>Troublemaker </a:t>
            </a:r>
            <a:r>
              <a:rPr lang="en-US" dirty="0" smtClean="0"/>
              <a:t>– Team members who are </a:t>
            </a:r>
            <a:r>
              <a:rPr lang="en-US" dirty="0"/>
              <a:t>disruptive, off task, resent having to work in a team, and refuse to participate or try to sabotage the team effort. </a:t>
            </a:r>
            <a:endParaRPr lang="en-US" dirty="0" smtClean="0"/>
          </a:p>
          <a:p>
            <a:r>
              <a:rPr lang="en-US" sz="2400" dirty="0" smtClean="0">
                <a:solidFill>
                  <a:srgbClr val="FFFF00"/>
                </a:solidFill>
              </a:rPr>
              <a:t>Oil and Water </a:t>
            </a:r>
            <a:r>
              <a:rPr lang="en-US" dirty="0" smtClean="0"/>
              <a:t>– Two people in a group who don’t get along and always have different opinions. </a:t>
            </a:r>
          </a:p>
          <a:p>
            <a:r>
              <a:rPr lang="en-US" sz="2400" dirty="0" smtClean="0">
                <a:solidFill>
                  <a:srgbClr val="FFFF00"/>
                </a:solidFill>
              </a:rPr>
              <a:t>Visionary</a:t>
            </a:r>
            <a:r>
              <a:rPr lang="en-US" dirty="0" smtClean="0"/>
              <a:t> – Team members who always has a new idea, but can’t seem to focus on what the group has decided. </a:t>
            </a:r>
          </a:p>
          <a:p>
            <a:r>
              <a:rPr lang="en-US" sz="2400" dirty="0" smtClean="0">
                <a:solidFill>
                  <a:srgbClr val="FFFF00"/>
                </a:solidFill>
              </a:rPr>
              <a:t>Busy Bee </a:t>
            </a:r>
            <a:r>
              <a:rPr lang="en-US" dirty="0" smtClean="0"/>
              <a:t>– People who say they are too busy and don’t have as much time as they committed. </a:t>
            </a:r>
            <a:endParaRPr lang="en-US" dirty="0"/>
          </a:p>
        </p:txBody>
      </p:sp>
      <p:sp>
        <p:nvSpPr>
          <p:cNvPr id="4" name="TextBox 3"/>
          <p:cNvSpPr txBox="1"/>
          <p:nvPr/>
        </p:nvSpPr>
        <p:spPr>
          <a:xfrm>
            <a:off x="594167" y="6488668"/>
            <a:ext cx="7772400" cy="369332"/>
          </a:xfrm>
          <a:prstGeom prst="rect">
            <a:avLst/>
          </a:prstGeom>
          <a:noFill/>
        </p:spPr>
        <p:txBody>
          <a:bodyPr wrap="square" rtlCol="0">
            <a:spAutoFit/>
          </a:bodyPr>
          <a:lstStyle/>
          <a:p>
            <a:r>
              <a:rPr lang="en-US" dirty="0" smtClean="0"/>
              <a:t>2013 PMI Educational Foundation</a:t>
            </a:r>
            <a:endParaRPr lang="en-US" dirty="0"/>
          </a:p>
        </p:txBody>
      </p:sp>
    </p:spTree>
    <p:extLst>
      <p:ext uri="{BB962C8B-B14F-4D97-AF65-F5344CB8AC3E}">
        <p14:creationId xmlns:p14="http://schemas.microsoft.com/office/powerpoint/2010/main" val="33540878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42" name="Rectangle 2"/>
          <p:cNvSpPr>
            <a:spLocks noGrp="1" noChangeArrowheads="1"/>
          </p:cNvSpPr>
          <p:nvPr>
            <p:ph type="title"/>
          </p:nvPr>
        </p:nvSpPr>
        <p:spPr>
          <a:xfrm>
            <a:off x="431800" y="469900"/>
            <a:ext cx="8229600" cy="1143000"/>
          </a:xfrm>
        </p:spPr>
        <p:txBody>
          <a:bodyPr/>
          <a:lstStyle/>
          <a:p>
            <a:r>
              <a:rPr lang="en-US" dirty="0"/>
              <a:t>Starting a Team</a:t>
            </a:r>
          </a:p>
        </p:txBody>
      </p:sp>
      <p:sp>
        <p:nvSpPr>
          <p:cNvPr id="624643" name="Rectangle 3"/>
          <p:cNvSpPr>
            <a:spLocks noGrp="1" noChangeArrowheads="1"/>
          </p:cNvSpPr>
          <p:nvPr>
            <p:ph type="body" idx="1"/>
          </p:nvPr>
        </p:nvSpPr>
        <p:spPr/>
        <p:txBody>
          <a:bodyPr/>
          <a:lstStyle/>
          <a:p>
            <a:r>
              <a:rPr lang="en-US" dirty="0"/>
              <a:t>How will we behave towards each other?</a:t>
            </a:r>
          </a:p>
          <a:p>
            <a:r>
              <a:rPr lang="en-US" dirty="0"/>
              <a:t>How will we make decisions?</a:t>
            </a:r>
          </a:p>
          <a:p>
            <a:r>
              <a:rPr lang="en-US" dirty="0"/>
              <a:t>How will we communicate?</a:t>
            </a:r>
          </a:p>
          <a:p>
            <a:r>
              <a:rPr lang="en-US" dirty="0"/>
              <a:t>How often and why will we meet?</a:t>
            </a:r>
          </a:p>
          <a:p>
            <a:r>
              <a:rPr lang="en-US" dirty="0"/>
              <a:t>How will we settle conflicts?</a:t>
            </a:r>
          </a:p>
          <a:p>
            <a:r>
              <a:rPr lang="en-US" dirty="0"/>
              <a:t>…and any other appropriate issues</a:t>
            </a:r>
            <a:endParaRPr lang="en-US" i="1" dirty="0"/>
          </a:p>
        </p:txBody>
      </p:sp>
      <p:sp>
        <p:nvSpPr>
          <p:cNvPr id="7" name="Date Placeholder 6"/>
          <p:cNvSpPr>
            <a:spLocks noGrp="1"/>
          </p:cNvSpPr>
          <p:nvPr>
            <p:ph type="dt" sz="half" idx="10"/>
          </p:nvPr>
        </p:nvSpPr>
        <p:spPr/>
        <p:txBody>
          <a:bodyPr/>
          <a:lstStyle/>
          <a:p>
            <a:r>
              <a:rPr lang="en-US" dirty="0" smtClean="0"/>
              <a:t>© AVR Associates, Ltd. 2014 B</a:t>
            </a:r>
            <a:endParaRPr lang="en-US" dirty="0"/>
          </a:p>
        </p:txBody>
      </p:sp>
      <p:sp>
        <p:nvSpPr>
          <p:cNvPr id="8" name="Footer Placeholder 7"/>
          <p:cNvSpPr>
            <a:spLocks noGrp="1"/>
          </p:cNvSpPr>
          <p:nvPr>
            <p:ph type="ftr" sz="quarter" idx="11"/>
          </p:nvPr>
        </p:nvSpPr>
        <p:spPr/>
        <p:txBody>
          <a:bodyPr/>
          <a:lstStyle/>
          <a:p>
            <a:r>
              <a:rPr lang="en-US" dirty="0" smtClean="0"/>
              <a:t>www.avrassociates.com</a:t>
            </a:r>
            <a:endParaRPr lang="en-US" dirty="0"/>
          </a:p>
        </p:txBody>
      </p:sp>
      <p:sp>
        <p:nvSpPr>
          <p:cNvPr id="9" name="Slide Number Placeholder 8"/>
          <p:cNvSpPr>
            <a:spLocks noGrp="1"/>
          </p:cNvSpPr>
          <p:nvPr>
            <p:ph type="sldNum" sz="quarter" idx="12"/>
          </p:nvPr>
        </p:nvSpPr>
        <p:spPr/>
        <p:txBody>
          <a:bodyPr/>
          <a:lstStyle/>
          <a:p>
            <a:fld id="{F238B139-C919-4C70-B851-0AD8F7A04106}" type="slidenum">
              <a:rPr lang="en-US" smtClean="0"/>
              <a:pPr/>
              <a:t>27</a:t>
            </a:fld>
            <a:endParaRPr lang="en-US" dirty="0"/>
          </a:p>
        </p:txBody>
      </p:sp>
    </p:spTree>
    <p:extLst>
      <p:ext uri="{BB962C8B-B14F-4D97-AF65-F5344CB8AC3E}">
        <p14:creationId xmlns:p14="http://schemas.microsoft.com/office/powerpoint/2010/main" val="12851400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810" name="Rectangle 2"/>
          <p:cNvSpPr>
            <a:spLocks noGrp="1" noChangeArrowheads="1"/>
          </p:cNvSpPr>
          <p:nvPr>
            <p:ph type="title"/>
          </p:nvPr>
        </p:nvSpPr>
        <p:spPr/>
        <p:txBody>
          <a:bodyPr/>
          <a:lstStyle/>
          <a:p>
            <a:r>
              <a:rPr lang="en-US" dirty="0"/>
              <a:t>Team Effectiveness</a:t>
            </a:r>
          </a:p>
        </p:txBody>
      </p:sp>
      <p:sp>
        <p:nvSpPr>
          <p:cNvPr id="631811" name="Rectangle 3"/>
          <p:cNvSpPr>
            <a:spLocks noGrp="1" noChangeArrowheads="1"/>
          </p:cNvSpPr>
          <p:nvPr>
            <p:ph type="body" idx="1"/>
          </p:nvPr>
        </p:nvSpPr>
        <p:spPr/>
        <p:txBody>
          <a:bodyPr/>
          <a:lstStyle/>
          <a:p>
            <a:r>
              <a:rPr lang="en-US" dirty="0"/>
              <a:t>Once the team is established, periodically review the following barriers with your team and assess its performance</a:t>
            </a:r>
          </a:p>
          <a:p>
            <a:r>
              <a:rPr lang="en-US" dirty="0"/>
              <a:t>Where does your team excel?</a:t>
            </a:r>
          </a:p>
          <a:p>
            <a:r>
              <a:rPr lang="en-US" dirty="0"/>
              <a:t>Where might your team be improved?</a:t>
            </a:r>
          </a:p>
        </p:txBody>
      </p:sp>
      <p:sp>
        <p:nvSpPr>
          <p:cNvPr id="7" name="Date Placeholder 6"/>
          <p:cNvSpPr>
            <a:spLocks noGrp="1"/>
          </p:cNvSpPr>
          <p:nvPr>
            <p:ph type="dt" sz="half" idx="10"/>
          </p:nvPr>
        </p:nvSpPr>
        <p:spPr/>
        <p:txBody>
          <a:bodyPr/>
          <a:lstStyle/>
          <a:p>
            <a:r>
              <a:rPr lang="en-US" dirty="0" smtClean="0"/>
              <a:t>© AVR Associates, Ltd. 2014 B</a:t>
            </a:r>
            <a:endParaRPr lang="en-US" dirty="0"/>
          </a:p>
        </p:txBody>
      </p:sp>
      <p:sp>
        <p:nvSpPr>
          <p:cNvPr id="8" name="Footer Placeholder 7"/>
          <p:cNvSpPr>
            <a:spLocks noGrp="1"/>
          </p:cNvSpPr>
          <p:nvPr>
            <p:ph type="ftr" sz="quarter" idx="11"/>
          </p:nvPr>
        </p:nvSpPr>
        <p:spPr/>
        <p:txBody>
          <a:bodyPr/>
          <a:lstStyle/>
          <a:p>
            <a:r>
              <a:rPr lang="en-US" dirty="0" smtClean="0"/>
              <a:t>www.avrassociates.com</a:t>
            </a:r>
            <a:endParaRPr lang="en-US" dirty="0"/>
          </a:p>
        </p:txBody>
      </p:sp>
      <p:sp>
        <p:nvSpPr>
          <p:cNvPr id="9" name="Slide Number Placeholder 8"/>
          <p:cNvSpPr>
            <a:spLocks noGrp="1"/>
          </p:cNvSpPr>
          <p:nvPr>
            <p:ph type="sldNum" sz="quarter" idx="12"/>
          </p:nvPr>
        </p:nvSpPr>
        <p:spPr/>
        <p:txBody>
          <a:bodyPr/>
          <a:lstStyle/>
          <a:p>
            <a:fld id="{F238B139-C919-4C70-B851-0AD8F7A04106}" type="slidenum">
              <a:rPr lang="en-US" smtClean="0"/>
              <a:pPr/>
              <a:t>28</a:t>
            </a:fld>
            <a:endParaRPr lang="en-US" dirty="0"/>
          </a:p>
        </p:txBody>
      </p:sp>
    </p:spTree>
    <p:extLst>
      <p:ext uri="{BB962C8B-B14F-4D97-AF65-F5344CB8AC3E}">
        <p14:creationId xmlns:p14="http://schemas.microsoft.com/office/powerpoint/2010/main" val="7270825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666" name="Rectangle 2"/>
          <p:cNvSpPr>
            <a:spLocks noGrp="1" noChangeArrowheads="1"/>
          </p:cNvSpPr>
          <p:nvPr>
            <p:ph type="title"/>
          </p:nvPr>
        </p:nvSpPr>
        <p:spPr>
          <a:xfrm>
            <a:off x="465138" y="434975"/>
            <a:ext cx="8229600" cy="1143000"/>
          </a:xfrm>
        </p:spPr>
        <p:txBody>
          <a:bodyPr/>
          <a:lstStyle/>
          <a:p>
            <a:r>
              <a:rPr lang="en-US" dirty="0"/>
              <a:t>Some Team Barriers</a:t>
            </a:r>
          </a:p>
        </p:txBody>
      </p:sp>
      <p:sp>
        <p:nvSpPr>
          <p:cNvPr id="625667" name="Rectangle 3"/>
          <p:cNvSpPr>
            <a:spLocks noGrp="1" noChangeArrowheads="1"/>
          </p:cNvSpPr>
          <p:nvPr>
            <p:ph type="body" idx="1"/>
          </p:nvPr>
        </p:nvSpPr>
        <p:spPr>
          <a:xfrm>
            <a:off x="466725" y="1577975"/>
            <a:ext cx="8305800" cy="4373563"/>
          </a:xfrm>
        </p:spPr>
        <p:txBody>
          <a:bodyPr/>
          <a:lstStyle/>
          <a:p>
            <a:pPr>
              <a:lnSpc>
                <a:spcPct val="90000"/>
              </a:lnSpc>
            </a:pPr>
            <a:r>
              <a:rPr lang="en-US" sz="2800" dirty="0"/>
              <a:t>Unclear goals for the team, as well as the project</a:t>
            </a:r>
          </a:p>
          <a:p>
            <a:pPr>
              <a:lnSpc>
                <a:spcPct val="90000"/>
              </a:lnSpc>
            </a:pPr>
            <a:r>
              <a:rPr lang="en-US" sz="2800" dirty="0"/>
              <a:t>Unclear Definitions of Roles and Responsibilities</a:t>
            </a:r>
          </a:p>
          <a:p>
            <a:pPr>
              <a:lnSpc>
                <a:spcPct val="90000"/>
              </a:lnSpc>
            </a:pPr>
            <a:r>
              <a:rPr lang="en-US" sz="2800" dirty="0"/>
              <a:t>Lack of Project Structure</a:t>
            </a:r>
          </a:p>
          <a:p>
            <a:pPr>
              <a:lnSpc>
                <a:spcPct val="90000"/>
              </a:lnSpc>
            </a:pPr>
            <a:r>
              <a:rPr lang="en-US" sz="2800" dirty="0"/>
              <a:t>Lack of Commitment</a:t>
            </a:r>
          </a:p>
          <a:p>
            <a:pPr>
              <a:lnSpc>
                <a:spcPct val="90000"/>
              </a:lnSpc>
            </a:pPr>
            <a:r>
              <a:rPr lang="en-US" sz="2800" dirty="0"/>
              <a:t>Poor Communication</a:t>
            </a:r>
          </a:p>
          <a:p>
            <a:pPr>
              <a:lnSpc>
                <a:spcPct val="90000"/>
              </a:lnSpc>
            </a:pPr>
            <a:r>
              <a:rPr lang="en-US" sz="2800" dirty="0"/>
              <a:t>Poor Leadership</a:t>
            </a:r>
          </a:p>
          <a:p>
            <a:pPr>
              <a:lnSpc>
                <a:spcPct val="90000"/>
              </a:lnSpc>
            </a:pPr>
            <a:r>
              <a:rPr lang="en-US" sz="2800" dirty="0"/>
              <a:t>Turnover of team members</a:t>
            </a:r>
          </a:p>
          <a:p>
            <a:pPr>
              <a:lnSpc>
                <a:spcPct val="90000"/>
              </a:lnSpc>
            </a:pPr>
            <a:r>
              <a:rPr lang="en-US" sz="2800" dirty="0"/>
              <a:t>Dysfunctional behavior</a:t>
            </a:r>
          </a:p>
        </p:txBody>
      </p:sp>
      <p:sp>
        <p:nvSpPr>
          <p:cNvPr id="7" name="Date Placeholder 6"/>
          <p:cNvSpPr>
            <a:spLocks noGrp="1"/>
          </p:cNvSpPr>
          <p:nvPr>
            <p:ph type="dt" sz="half" idx="10"/>
          </p:nvPr>
        </p:nvSpPr>
        <p:spPr/>
        <p:txBody>
          <a:bodyPr/>
          <a:lstStyle/>
          <a:p>
            <a:r>
              <a:rPr lang="en-US" dirty="0" smtClean="0"/>
              <a:t>© AVR Associates, Ltd. 2014 B</a:t>
            </a:r>
            <a:endParaRPr lang="en-US" dirty="0"/>
          </a:p>
        </p:txBody>
      </p:sp>
      <p:sp>
        <p:nvSpPr>
          <p:cNvPr id="8" name="Footer Placeholder 7"/>
          <p:cNvSpPr>
            <a:spLocks noGrp="1"/>
          </p:cNvSpPr>
          <p:nvPr>
            <p:ph type="ftr" sz="quarter" idx="11"/>
          </p:nvPr>
        </p:nvSpPr>
        <p:spPr/>
        <p:txBody>
          <a:bodyPr/>
          <a:lstStyle/>
          <a:p>
            <a:r>
              <a:rPr lang="en-US" dirty="0" smtClean="0"/>
              <a:t>www.avrassociates.com</a:t>
            </a:r>
            <a:endParaRPr lang="en-US" dirty="0"/>
          </a:p>
        </p:txBody>
      </p:sp>
      <p:sp>
        <p:nvSpPr>
          <p:cNvPr id="9" name="Slide Number Placeholder 8"/>
          <p:cNvSpPr>
            <a:spLocks noGrp="1"/>
          </p:cNvSpPr>
          <p:nvPr>
            <p:ph type="sldNum" sz="quarter" idx="12"/>
          </p:nvPr>
        </p:nvSpPr>
        <p:spPr/>
        <p:txBody>
          <a:bodyPr/>
          <a:lstStyle/>
          <a:p>
            <a:fld id="{F238B139-C919-4C70-B851-0AD8F7A04106}" type="slidenum">
              <a:rPr lang="en-US" smtClean="0"/>
              <a:pPr/>
              <a:t>29</a:t>
            </a:fld>
            <a:endParaRPr lang="en-US" dirty="0"/>
          </a:p>
        </p:txBody>
      </p:sp>
    </p:spTree>
    <p:extLst>
      <p:ext uri="{BB962C8B-B14F-4D97-AF65-F5344CB8AC3E}">
        <p14:creationId xmlns:p14="http://schemas.microsoft.com/office/powerpoint/2010/main" val="1119612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Main Pieces to Execution</a:t>
            </a:r>
            <a:endParaRPr lang="en-US" dirty="0"/>
          </a:p>
        </p:txBody>
      </p:sp>
      <p:sp>
        <p:nvSpPr>
          <p:cNvPr id="5" name="Content Placeholder 4"/>
          <p:cNvSpPr>
            <a:spLocks noGrp="1"/>
          </p:cNvSpPr>
          <p:nvPr>
            <p:ph idx="1"/>
          </p:nvPr>
        </p:nvSpPr>
        <p:spPr/>
        <p:txBody>
          <a:bodyPr>
            <a:noAutofit/>
          </a:bodyPr>
          <a:lstStyle/>
          <a:p>
            <a:pPr marL="525780" indent="-457200">
              <a:buFont typeface="+mj-lt"/>
              <a:buAutoNum type="arabicPeriod"/>
            </a:pPr>
            <a:r>
              <a:rPr lang="en-US" sz="4000" dirty="0" smtClean="0"/>
              <a:t>BUILDING AND SUPPORTING TEAMS </a:t>
            </a:r>
          </a:p>
          <a:p>
            <a:pPr marL="525780" indent="-457200">
              <a:buFont typeface="+mj-lt"/>
              <a:buAutoNum type="arabicPeriod"/>
            </a:pPr>
            <a:endParaRPr lang="en-US" sz="4000" dirty="0" smtClean="0"/>
          </a:p>
          <a:p>
            <a:pPr marL="525780" indent="-457200">
              <a:buFont typeface="+mj-lt"/>
              <a:buAutoNum type="arabicPeriod"/>
            </a:pPr>
            <a:r>
              <a:rPr lang="en-US" sz="4000" dirty="0" smtClean="0"/>
              <a:t>MONITORING AND CONTROLLING THE PROJECT</a:t>
            </a:r>
            <a:endParaRPr lang="en-US" sz="4000" dirty="0"/>
          </a:p>
        </p:txBody>
      </p:sp>
    </p:spTree>
    <p:extLst>
      <p:ext uri="{BB962C8B-B14F-4D97-AF65-F5344CB8AC3E}">
        <p14:creationId xmlns:p14="http://schemas.microsoft.com/office/powerpoint/2010/main" val="15464581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18" name="Rectangle 2"/>
          <p:cNvSpPr>
            <a:spLocks noGrp="1" noChangeArrowheads="1"/>
          </p:cNvSpPr>
          <p:nvPr>
            <p:ph type="title"/>
          </p:nvPr>
        </p:nvSpPr>
        <p:spPr/>
        <p:txBody>
          <a:bodyPr/>
          <a:lstStyle/>
          <a:p>
            <a:r>
              <a:rPr lang="en-US" dirty="0"/>
              <a:t>High Performing Teams</a:t>
            </a:r>
          </a:p>
        </p:txBody>
      </p:sp>
      <p:sp>
        <p:nvSpPr>
          <p:cNvPr id="546819" name="Rectangle 3"/>
          <p:cNvSpPr>
            <a:spLocks noGrp="1" noChangeArrowheads="1"/>
          </p:cNvSpPr>
          <p:nvPr>
            <p:ph type="body" idx="1"/>
          </p:nvPr>
        </p:nvSpPr>
        <p:spPr>
          <a:xfrm>
            <a:off x="1293813" y="1681163"/>
            <a:ext cx="7575550" cy="4364037"/>
          </a:xfrm>
        </p:spPr>
        <p:txBody>
          <a:bodyPr/>
          <a:lstStyle/>
          <a:p>
            <a:pPr>
              <a:lnSpc>
                <a:spcPct val="90000"/>
              </a:lnSpc>
            </a:pPr>
            <a:r>
              <a:rPr lang="en-US" dirty="0"/>
              <a:t>A clear and elevating goal</a:t>
            </a:r>
          </a:p>
          <a:p>
            <a:pPr>
              <a:lnSpc>
                <a:spcPct val="90000"/>
              </a:lnSpc>
            </a:pPr>
            <a:r>
              <a:rPr lang="en-US" dirty="0"/>
              <a:t>Results driven structure</a:t>
            </a:r>
          </a:p>
          <a:p>
            <a:pPr>
              <a:lnSpc>
                <a:spcPct val="90000"/>
              </a:lnSpc>
            </a:pPr>
            <a:r>
              <a:rPr lang="en-US" dirty="0"/>
              <a:t>Competent team members</a:t>
            </a:r>
          </a:p>
          <a:p>
            <a:pPr>
              <a:lnSpc>
                <a:spcPct val="90000"/>
              </a:lnSpc>
            </a:pPr>
            <a:r>
              <a:rPr lang="en-US" dirty="0"/>
              <a:t>Unified commitment</a:t>
            </a:r>
          </a:p>
          <a:p>
            <a:pPr>
              <a:lnSpc>
                <a:spcPct val="90000"/>
              </a:lnSpc>
            </a:pPr>
            <a:r>
              <a:rPr lang="en-US" dirty="0"/>
              <a:t>Collaborative climate</a:t>
            </a:r>
          </a:p>
          <a:p>
            <a:pPr>
              <a:lnSpc>
                <a:spcPct val="90000"/>
              </a:lnSpc>
            </a:pPr>
            <a:r>
              <a:rPr lang="en-US" dirty="0"/>
              <a:t>Standards of excellence</a:t>
            </a:r>
          </a:p>
          <a:p>
            <a:pPr>
              <a:lnSpc>
                <a:spcPct val="90000"/>
              </a:lnSpc>
            </a:pPr>
            <a:r>
              <a:rPr lang="en-US" dirty="0"/>
              <a:t>External support and recognition</a:t>
            </a:r>
          </a:p>
          <a:p>
            <a:pPr>
              <a:lnSpc>
                <a:spcPct val="90000"/>
              </a:lnSpc>
            </a:pPr>
            <a:r>
              <a:rPr lang="en-US" dirty="0"/>
              <a:t>Principled leadership</a:t>
            </a:r>
          </a:p>
        </p:txBody>
      </p:sp>
      <p:sp>
        <p:nvSpPr>
          <p:cNvPr id="546820" name="Text Box 4"/>
          <p:cNvSpPr txBox="1">
            <a:spLocks noChangeArrowheads="1"/>
          </p:cNvSpPr>
          <p:nvPr/>
        </p:nvSpPr>
        <p:spPr bwMode="auto">
          <a:xfrm>
            <a:off x="6256338" y="5692775"/>
            <a:ext cx="1752600" cy="366713"/>
          </a:xfrm>
          <a:prstGeom prst="rect">
            <a:avLst/>
          </a:prstGeom>
          <a:noFill/>
          <a:ln w="9525">
            <a:noFill/>
            <a:miter lim="800000"/>
            <a:headEnd/>
            <a:tailEnd/>
          </a:ln>
          <a:effectLst/>
        </p:spPr>
        <p:txBody>
          <a:bodyPr wrap="none">
            <a:spAutoFit/>
          </a:bodyPr>
          <a:lstStyle/>
          <a:p>
            <a:r>
              <a:rPr lang="en-US" dirty="0">
                <a:solidFill>
                  <a:srgbClr val="0000FF"/>
                </a:solidFill>
              </a:rPr>
              <a:t>Larson/LaFasto</a:t>
            </a:r>
          </a:p>
        </p:txBody>
      </p:sp>
      <p:sp>
        <p:nvSpPr>
          <p:cNvPr id="8" name="Date Placeholder 7"/>
          <p:cNvSpPr>
            <a:spLocks noGrp="1"/>
          </p:cNvSpPr>
          <p:nvPr>
            <p:ph type="dt" sz="half" idx="10"/>
          </p:nvPr>
        </p:nvSpPr>
        <p:spPr/>
        <p:txBody>
          <a:bodyPr/>
          <a:lstStyle/>
          <a:p>
            <a:r>
              <a:rPr lang="en-US" dirty="0" smtClean="0"/>
              <a:t>© AVR Associates, Ltd. 2014 B</a:t>
            </a:r>
            <a:endParaRPr lang="en-US" dirty="0"/>
          </a:p>
        </p:txBody>
      </p:sp>
      <p:sp>
        <p:nvSpPr>
          <p:cNvPr id="9" name="Footer Placeholder 8"/>
          <p:cNvSpPr>
            <a:spLocks noGrp="1"/>
          </p:cNvSpPr>
          <p:nvPr>
            <p:ph type="ftr" sz="quarter" idx="11"/>
          </p:nvPr>
        </p:nvSpPr>
        <p:spPr/>
        <p:txBody>
          <a:bodyPr/>
          <a:lstStyle/>
          <a:p>
            <a:r>
              <a:rPr lang="en-US" dirty="0" smtClean="0"/>
              <a:t>www.avrassociates.com</a:t>
            </a:r>
            <a:endParaRPr lang="en-US" dirty="0"/>
          </a:p>
        </p:txBody>
      </p:sp>
      <p:sp>
        <p:nvSpPr>
          <p:cNvPr id="10" name="Slide Number Placeholder 9"/>
          <p:cNvSpPr>
            <a:spLocks noGrp="1"/>
          </p:cNvSpPr>
          <p:nvPr>
            <p:ph type="sldNum" sz="quarter" idx="12"/>
          </p:nvPr>
        </p:nvSpPr>
        <p:spPr/>
        <p:txBody>
          <a:bodyPr/>
          <a:lstStyle/>
          <a:p>
            <a:fld id="{F238B139-C919-4C70-B851-0AD8F7A04106}" type="slidenum">
              <a:rPr lang="en-US" smtClean="0"/>
              <a:pPr/>
              <a:t>30</a:t>
            </a:fld>
            <a:endParaRPr lang="en-US" dirty="0"/>
          </a:p>
        </p:txBody>
      </p:sp>
    </p:spTree>
    <p:extLst>
      <p:ext uri="{BB962C8B-B14F-4D97-AF65-F5344CB8AC3E}">
        <p14:creationId xmlns:p14="http://schemas.microsoft.com/office/powerpoint/2010/main" val="6054567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738" name="Rectangle 2"/>
          <p:cNvSpPr>
            <a:spLocks noGrp="1" noChangeArrowheads="1"/>
          </p:cNvSpPr>
          <p:nvPr>
            <p:ph type="title"/>
          </p:nvPr>
        </p:nvSpPr>
        <p:spPr/>
        <p:txBody>
          <a:bodyPr/>
          <a:lstStyle/>
          <a:p>
            <a:r>
              <a:rPr lang="en-US" dirty="0"/>
              <a:t>Normal Sources of Conflicts</a:t>
            </a:r>
          </a:p>
        </p:txBody>
      </p:sp>
      <p:sp>
        <p:nvSpPr>
          <p:cNvPr id="628739" name="Rectangle 3"/>
          <p:cNvSpPr>
            <a:spLocks noGrp="1" noChangeArrowheads="1"/>
          </p:cNvSpPr>
          <p:nvPr>
            <p:ph type="body" idx="1"/>
          </p:nvPr>
        </p:nvSpPr>
        <p:spPr/>
        <p:txBody>
          <a:bodyPr>
            <a:normAutofit lnSpcReduction="10000"/>
          </a:bodyPr>
          <a:lstStyle/>
          <a:p>
            <a:r>
              <a:rPr lang="en-US" sz="2800" dirty="0"/>
              <a:t>Work Scope</a:t>
            </a:r>
          </a:p>
          <a:p>
            <a:pPr lvl="1"/>
            <a:r>
              <a:rPr lang="en-US" sz="2400" dirty="0"/>
              <a:t>What and how much should be done?</a:t>
            </a:r>
          </a:p>
          <a:p>
            <a:pPr lvl="1"/>
            <a:r>
              <a:rPr lang="en-US" sz="2400" dirty="0"/>
              <a:t>How it is to be done and at what quality level?</a:t>
            </a:r>
          </a:p>
          <a:p>
            <a:r>
              <a:rPr lang="en-US" sz="2800" dirty="0"/>
              <a:t>Resource Assignments/interfaces, especially in matrix organizations</a:t>
            </a:r>
          </a:p>
          <a:p>
            <a:r>
              <a:rPr lang="en-US" sz="2800" dirty="0"/>
              <a:t>Things that contribute to conflict, schedule issues, differences of opinion, and differences in experience and expertise</a:t>
            </a:r>
          </a:p>
        </p:txBody>
      </p:sp>
      <p:sp>
        <p:nvSpPr>
          <p:cNvPr id="7" name="Date Placeholder 6"/>
          <p:cNvSpPr>
            <a:spLocks noGrp="1"/>
          </p:cNvSpPr>
          <p:nvPr>
            <p:ph type="dt" sz="half" idx="10"/>
          </p:nvPr>
        </p:nvSpPr>
        <p:spPr/>
        <p:txBody>
          <a:bodyPr/>
          <a:lstStyle/>
          <a:p>
            <a:r>
              <a:rPr lang="en-US" dirty="0" smtClean="0"/>
              <a:t>© AVR Associates, Ltd. 2014 B</a:t>
            </a:r>
            <a:endParaRPr lang="en-US" dirty="0"/>
          </a:p>
        </p:txBody>
      </p:sp>
      <p:sp>
        <p:nvSpPr>
          <p:cNvPr id="8" name="Footer Placeholder 7"/>
          <p:cNvSpPr>
            <a:spLocks noGrp="1"/>
          </p:cNvSpPr>
          <p:nvPr>
            <p:ph type="ftr" sz="quarter" idx="11"/>
          </p:nvPr>
        </p:nvSpPr>
        <p:spPr/>
        <p:txBody>
          <a:bodyPr/>
          <a:lstStyle/>
          <a:p>
            <a:r>
              <a:rPr lang="en-US" dirty="0" smtClean="0"/>
              <a:t>www.avrassociates.com</a:t>
            </a:r>
            <a:endParaRPr lang="en-US" dirty="0"/>
          </a:p>
        </p:txBody>
      </p:sp>
      <p:sp>
        <p:nvSpPr>
          <p:cNvPr id="9" name="Slide Number Placeholder 8"/>
          <p:cNvSpPr>
            <a:spLocks noGrp="1"/>
          </p:cNvSpPr>
          <p:nvPr>
            <p:ph type="sldNum" sz="quarter" idx="12"/>
          </p:nvPr>
        </p:nvSpPr>
        <p:spPr/>
        <p:txBody>
          <a:bodyPr/>
          <a:lstStyle/>
          <a:p>
            <a:fld id="{F238B139-C919-4C70-B851-0AD8F7A04106}" type="slidenum">
              <a:rPr lang="en-US" smtClean="0"/>
              <a:pPr/>
              <a:t>31</a:t>
            </a:fld>
            <a:endParaRPr lang="en-US" dirty="0"/>
          </a:p>
        </p:txBody>
      </p:sp>
    </p:spTree>
    <p:extLst>
      <p:ext uri="{BB962C8B-B14F-4D97-AF65-F5344CB8AC3E}">
        <p14:creationId xmlns:p14="http://schemas.microsoft.com/office/powerpoint/2010/main" val="4565153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762" name="Rectangle 2"/>
          <p:cNvSpPr>
            <a:spLocks noGrp="1" noChangeArrowheads="1"/>
          </p:cNvSpPr>
          <p:nvPr>
            <p:ph type="title"/>
          </p:nvPr>
        </p:nvSpPr>
        <p:spPr/>
        <p:txBody>
          <a:bodyPr/>
          <a:lstStyle/>
          <a:p>
            <a:r>
              <a:rPr lang="en-US" dirty="0"/>
              <a:t>Normal Sources of Conflict</a:t>
            </a:r>
            <a:r>
              <a:rPr lang="en-US" baseline="-25000" dirty="0"/>
              <a:t>2</a:t>
            </a:r>
          </a:p>
        </p:txBody>
      </p:sp>
      <p:sp>
        <p:nvSpPr>
          <p:cNvPr id="629763" name="Rectangle 3"/>
          <p:cNvSpPr>
            <a:spLocks noGrp="1" noChangeArrowheads="1"/>
          </p:cNvSpPr>
          <p:nvPr>
            <p:ph type="body" idx="1"/>
          </p:nvPr>
        </p:nvSpPr>
        <p:spPr/>
        <p:txBody>
          <a:bodyPr>
            <a:normAutofit lnSpcReduction="10000"/>
          </a:bodyPr>
          <a:lstStyle/>
          <a:p>
            <a:r>
              <a:rPr lang="en-US" sz="2800" dirty="0"/>
              <a:t>Cost, especially if original estimates are proving wrong and people are </a:t>
            </a:r>
            <a:r>
              <a:rPr lang="en-US" sz="2800" b="1" dirty="0"/>
              <a:t>surprised</a:t>
            </a:r>
          </a:p>
          <a:p>
            <a:r>
              <a:rPr lang="en-US" sz="2800" dirty="0"/>
              <a:t>Priorities, especially if people are assigned to multiple projects or ongoing responsibilities</a:t>
            </a:r>
          </a:p>
          <a:p>
            <a:r>
              <a:rPr lang="en-US" sz="2800" dirty="0"/>
              <a:t>Organizational Issues, especially during storming phase, whose processes, procedures, etc. will be followed</a:t>
            </a:r>
          </a:p>
          <a:p>
            <a:r>
              <a:rPr lang="en-US" sz="2800" dirty="0"/>
              <a:t>Personal Conflict</a:t>
            </a:r>
          </a:p>
        </p:txBody>
      </p:sp>
      <p:sp>
        <p:nvSpPr>
          <p:cNvPr id="7" name="Date Placeholder 6"/>
          <p:cNvSpPr>
            <a:spLocks noGrp="1"/>
          </p:cNvSpPr>
          <p:nvPr>
            <p:ph type="dt" sz="half" idx="10"/>
          </p:nvPr>
        </p:nvSpPr>
        <p:spPr/>
        <p:txBody>
          <a:bodyPr/>
          <a:lstStyle/>
          <a:p>
            <a:r>
              <a:rPr lang="en-US" dirty="0" smtClean="0"/>
              <a:t>© AVR Associates, Ltd. 2014 B</a:t>
            </a:r>
            <a:endParaRPr lang="en-US" dirty="0"/>
          </a:p>
        </p:txBody>
      </p:sp>
      <p:sp>
        <p:nvSpPr>
          <p:cNvPr id="8" name="Footer Placeholder 7"/>
          <p:cNvSpPr>
            <a:spLocks noGrp="1"/>
          </p:cNvSpPr>
          <p:nvPr>
            <p:ph type="ftr" sz="quarter" idx="11"/>
          </p:nvPr>
        </p:nvSpPr>
        <p:spPr/>
        <p:txBody>
          <a:bodyPr/>
          <a:lstStyle/>
          <a:p>
            <a:r>
              <a:rPr lang="en-US" dirty="0" smtClean="0"/>
              <a:t>www.avrassociates.com</a:t>
            </a:r>
            <a:endParaRPr lang="en-US" dirty="0"/>
          </a:p>
        </p:txBody>
      </p:sp>
      <p:sp>
        <p:nvSpPr>
          <p:cNvPr id="9" name="Slide Number Placeholder 8"/>
          <p:cNvSpPr>
            <a:spLocks noGrp="1"/>
          </p:cNvSpPr>
          <p:nvPr>
            <p:ph type="sldNum" sz="quarter" idx="12"/>
          </p:nvPr>
        </p:nvSpPr>
        <p:spPr/>
        <p:txBody>
          <a:bodyPr/>
          <a:lstStyle/>
          <a:p>
            <a:fld id="{F238B139-C919-4C70-B851-0AD8F7A04106}" type="slidenum">
              <a:rPr lang="en-US" smtClean="0"/>
              <a:pPr/>
              <a:t>32</a:t>
            </a:fld>
            <a:endParaRPr lang="en-US" dirty="0"/>
          </a:p>
        </p:txBody>
      </p:sp>
    </p:spTree>
    <p:extLst>
      <p:ext uri="{BB962C8B-B14F-4D97-AF65-F5344CB8AC3E}">
        <p14:creationId xmlns:p14="http://schemas.microsoft.com/office/powerpoint/2010/main" val="33221951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0786" name="Rectangle 2"/>
          <p:cNvSpPr>
            <a:spLocks noGrp="1" noChangeArrowheads="1"/>
          </p:cNvSpPr>
          <p:nvPr>
            <p:ph type="title"/>
          </p:nvPr>
        </p:nvSpPr>
        <p:spPr/>
        <p:txBody>
          <a:bodyPr/>
          <a:lstStyle/>
          <a:p>
            <a:r>
              <a:rPr lang="en-US" dirty="0"/>
              <a:t>Handling Conflict</a:t>
            </a:r>
          </a:p>
        </p:txBody>
      </p:sp>
      <p:sp>
        <p:nvSpPr>
          <p:cNvPr id="630787" name="Rectangle 3"/>
          <p:cNvSpPr>
            <a:spLocks noGrp="1" noChangeArrowheads="1"/>
          </p:cNvSpPr>
          <p:nvPr>
            <p:ph type="body" idx="1"/>
          </p:nvPr>
        </p:nvSpPr>
        <p:spPr/>
        <p:txBody>
          <a:bodyPr/>
          <a:lstStyle/>
          <a:p>
            <a:r>
              <a:rPr lang="en-US" dirty="0"/>
              <a:t>Avoiding or withdrawing</a:t>
            </a:r>
          </a:p>
          <a:p>
            <a:r>
              <a:rPr lang="en-US" dirty="0"/>
              <a:t>Competing or forcing</a:t>
            </a:r>
          </a:p>
          <a:p>
            <a:r>
              <a:rPr lang="en-US" dirty="0"/>
              <a:t>Accommodating or smoothing</a:t>
            </a:r>
          </a:p>
          <a:p>
            <a:r>
              <a:rPr lang="en-US" dirty="0"/>
              <a:t>Compromising</a:t>
            </a:r>
          </a:p>
          <a:p>
            <a:r>
              <a:rPr lang="en-US" dirty="0"/>
              <a:t>Collaborating, confronting, problem solving</a:t>
            </a:r>
          </a:p>
          <a:p>
            <a:pPr algn="ctr">
              <a:buFontTx/>
              <a:buNone/>
            </a:pPr>
            <a:r>
              <a:rPr lang="en-US" i="1" dirty="0"/>
              <a:t>Where should negotiation occur?</a:t>
            </a:r>
          </a:p>
        </p:txBody>
      </p:sp>
      <p:sp>
        <p:nvSpPr>
          <p:cNvPr id="7" name="Date Placeholder 6"/>
          <p:cNvSpPr>
            <a:spLocks noGrp="1"/>
          </p:cNvSpPr>
          <p:nvPr>
            <p:ph type="dt" sz="half" idx="10"/>
          </p:nvPr>
        </p:nvSpPr>
        <p:spPr/>
        <p:txBody>
          <a:bodyPr/>
          <a:lstStyle/>
          <a:p>
            <a:r>
              <a:rPr lang="en-US" dirty="0" smtClean="0"/>
              <a:t>© AVR Associates, Ltd. 2014 B</a:t>
            </a:r>
            <a:endParaRPr lang="en-US" dirty="0"/>
          </a:p>
        </p:txBody>
      </p:sp>
      <p:sp>
        <p:nvSpPr>
          <p:cNvPr id="8" name="Footer Placeholder 7"/>
          <p:cNvSpPr>
            <a:spLocks noGrp="1"/>
          </p:cNvSpPr>
          <p:nvPr>
            <p:ph type="ftr" sz="quarter" idx="11"/>
          </p:nvPr>
        </p:nvSpPr>
        <p:spPr/>
        <p:txBody>
          <a:bodyPr/>
          <a:lstStyle/>
          <a:p>
            <a:r>
              <a:rPr lang="en-US" dirty="0" smtClean="0"/>
              <a:t>www.avrassociates.com</a:t>
            </a:r>
            <a:endParaRPr lang="en-US" dirty="0"/>
          </a:p>
        </p:txBody>
      </p:sp>
      <p:sp>
        <p:nvSpPr>
          <p:cNvPr id="9" name="Slide Number Placeholder 8"/>
          <p:cNvSpPr>
            <a:spLocks noGrp="1"/>
          </p:cNvSpPr>
          <p:nvPr>
            <p:ph type="sldNum" sz="quarter" idx="12"/>
          </p:nvPr>
        </p:nvSpPr>
        <p:spPr/>
        <p:txBody>
          <a:bodyPr/>
          <a:lstStyle/>
          <a:p>
            <a:fld id="{F238B139-C919-4C70-B851-0AD8F7A04106}" type="slidenum">
              <a:rPr lang="en-US" smtClean="0"/>
              <a:pPr/>
              <a:t>33</a:t>
            </a:fld>
            <a:endParaRPr lang="en-US" dirty="0"/>
          </a:p>
        </p:txBody>
      </p:sp>
    </p:spTree>
    <p:extLst>
      <p:ext uri="{BB962C8B-B14F-4D97-AF65-F5344CB8AC3E}">
        <p14:creationId xmlns:p14="http://schemas.microsoft.com/office/powerpoint/2010/main" val="15010519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Monitoring and Controlling</a:t>
            </a:r>
            <a:endParaRPr lang="en-US" dirty="0"/>
          </a:p>
        </p:txBody>
      </p:sp>
    </p:spTree>
    <p:extLst>
      <p:ext uri="{BB962C8B-B14F-4D97-AF65-F5344CB8AC3E}">
        <p14:creationId xmlns:p14="http://schemas.microsoft.com/office/powerpoint/2010/main" val="27987488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a:t>
            </a:r>
            <a:endParaRPr lang="en-US" dirty="0"/>
          </a:p>
        </p:txBody>
      </p:sp>
      <p:sp>
        <p:nvSpPr>
          <p:cNvPr id="3" name="Content Placeholder 2"/>
          <p:cNvSpPr>
            <a:spLocks noGrp="1"/>
          </p:cNvSpPr>
          <p:nvPr>
            <p:ph idx="1"/>
          </p:nvPr>
        </p:nvSpPr>
        <p:spPr/>
        <p:txBody>
          <a:bodyPr/>
          <a:lstStyle/>
          <a:p>
            <a:r>
              <a:rPr lang="en-US" sz="2800" dirty="0" smtClean="0"/>
              <a:t>Time</a:t>
            </a:r>
          </a:p>
          <a:p>
            <a:r>
              <a:rPr lang="en-US" sz="2800" dirty="0" smtClean="0"/>
              <a:t>Resources</a:t>
            </a:r>
          </a:p>
          <a:p>
            <a:r>
              <a:rPr lang="en-US" sz="2800" dirty="0" smtClean="0"/>
              <a:t>Quality of Work</a:t>
            </a:r>
          </a:p>
          <a:p>
            <a:r>
              <a:rPr lang="en-US" sz="2800" dirty="0" smtClean="0"/>
              <a:t>Documentation of key information</a:t>
            </a:r>
          </a:p>
          <a:p>
            <a:pPr marL="68580" indent="0">
              <a:buNone/>
            </a:pPr>
            <a:endParaRPr lang="en-US" dirty="0"/>
          </a:p>
          <a:p>
            <a:pPr marL="68580" indent="0">
              <a:buNone/>
            </a:pPr>
            <a:r>
              <a:rPr lang="en-US" dirty="0" smtClean="0"/>
              <a:t>You then control the SCOPE of the project and eventual SUCCESS! </a:t>
            </a:r>
          </a:p>
          <a:p>
            <a:endParaRPr lang="en-US" dirty="0"/>
          </a:p>
        </p:txBody>
      </p:sp>
      <p:pic>
        <p:nvPicPr>
          <p:cNvPr id="2051" name="Picture 3" descr="C:\Users\wnichols\AppData\Local\Microsoft\Windows\INetCache\IE\GYDU9F3D\MP90038753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1800" y="990600"/>
            <a:ext cx="1739392" cy="24384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09600" y="6172200"/>
            <a:ext cx="7772400" cy="369332"/>
          </a:xfrm>
          <a:prstGeom prst="rect">
            <a:avLst/>
          </a:prstGeom>
          <a:noFill/>
        </p:spPr>
        <p:txBody>
          <a:bodyPr wrap="square" rtlCol="0">
            <a:spAutoFit/>
          </a:bodyPr>
          <a:lstStyle/>
          <a:p>
            <a:r>
              <a:rPr lang="en-US" dirty="0" smtClean="0"/>
              <a:t>2013 PMI Educational Foundation</a:t>
            </a:r>
            <a:endParaRPr lang="en-US" dirty="0"/>
          </a:p>
        </p:txBody>
      </p:sp>
    </p:spTree>
    <p:extLst>
      <p:ext uri="{BB962C8B-B14F-4D97-AF65-F5344CB8AC3E}">
        <p14:creationId xmlns:p14="http://schemas.microsoft.com/office/powerpoint/2010/main" val="21678130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Establish a Monitor &amp; Control Process</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r>
              <a:rPr lang="en-US" sz="6200" dirty="0" smtClean="0"/>
              <a:t>Daily</a:t>
            </a:r>
          </a:p>
          <a:p>
            <a:r>
              <a:rPr lang="en-US" sz="6200" dirty="0" smtClean="0"/>
              <a:t>Weekly</a:t>
            </a:r>
          </a:p>
          <a:p>
            <a:r>
              <a:rPr lang="en-US" sz="6200" dirty="0" smtClean="0"/>
              <a:t>Bi-weekly</a:t>
            </a:r>
          </a:p>
          <a:p>
            <a:r>
              <a:rPr lang="en-US" sz="6200" dirty="0" smtClean="0"/>
              <a:t>Monthly</a:t>
            </a:r>
          </a:p>
          <a:p>
            <a:pPr marL="68580" indent="0">
              <a:buNone/>
            </a:pPr>
            <a:endParaRPr lang="en-US" dirty="0"/>
          </a:p>
          <a:p>
            <a:pPr marL="68580" indent="0">
              <a:buNone/>
            </a:pPr>
            <a:endParaRPr lang="en-US" dirty="0" smtClean="0"/>
          </a:p>
          <a:p>
            <a:pPr marL="68580" indent="0">
              <a:buNone/>
            </a:pPr>
            <a:r>
              <a:rPr lang="en-US" i="1" dirty="0" smtClean="0"/>
              <a:t>The monitor and control process should occur often enough that no single part of the project can get significantly off track between each check-in. </a:t>
            </a:r>
            <a:endParaRPr lang="en-US" i="1" dirty="0"/>
          </a:p>
        </p:txBody>
      </p:sp>
      <p:sp>
        <p:nvSpPr>
          <p:cNvPr id="4" name="TextBox 3"/>
          <p:cNvSpPr txBox="1"/>
          <p:nvPr/>
        </p:nvSpPr>
        <p:spPr>
          <a:xfrm>
            <a:off x="609600" y="6172200"/>
            <a:ext cx="7772400" cy="369332"/>
          </a:xfrm>
          <a:prstGeom prst="rect">
            <a:avLst/>
          </a:prstGeom>
          <a:noFill/>
        </p:spPr>
        <p:txBody>
          <a:bodyPr wrap="square" rtlCol="0">
            <a:spAutoFit/>
          </a:bodyPr>
          <a:lstStyle/>
          <a:p>
            <a:r>
              <a:rPr lang="en-US" dirty="0" smtClean="0"/>
              <a:t>2013 PMI Educational Foundation</a:t>
            </a:r>
            <a:endParaRPr lang="en-US" dirty="0"/>
          </a:p>
        </p:txBody>
      </p:sp>
    </p:spTree>
    <p:extLst>
      <p:ext uri="{BB962C8B-B14F-4D97-AF65-F5344CB8AC3E}">
        <p14:creationId xmlns:p14="http://schemas.microsoft.com/office/powerpoint/2010/main" val="20227237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4 main steps</a:t>
            </a:r>
            <a:endParaRPr lang="en-US" sz="4000" dirty="0"/>
          </a:p>
        </p:txBody>
      </p:sp>
      <p:sp>
        <p:nvSpPr>
          <p:cNvPr id="3" name="Content Placeholder 2"/>
          <p:cNvSpPr>
            <a:spLocks noGrp="1"/>
          </p:cNvSpPr>
          <p:nvPr>
            <p:ph idx="1"/>
          </p:nvPr>
        </p:nvSpPr>
        <p:spPr/>
        <p:txBody>
          <a:bodyPr>
            <a:normAutofit/>
          </a:bodyPr>
          <a:lstStyle/>
          <a:p>
            <a:r>
              <a:rPr lang="en-US" sz="4000" dirty="0" smtClean="0"/>
              <a:t>Evaluate Progress</a:t>
            </a:r>
          </a:p>
          <a:p>
            <a:r>
              <a:rPr lang="en-US" sz="4000" dirty="0" smtClean="0"/>
              <a:t>Document and Communicate</a:t>
            </a:r>
          </a:p>
          <a:p>
            <a:r>
              <a:rPr lang="en-US" sz="4000" dirty="0" smtClean="0"/>
              <a:t>Analyze Impact</a:t>
            </a:r>
          </a:p>
          <a:p>
            <a:r>
              <a:rPr lang="en-US" sz="4000" dirty="0" smtClean="0"/>
              <a:t>Update and Report </a:t>
            </a:r>
            <a:endParaRPr lang="en-US" sz="4000" dirty="0"/>
          </a:p>
        </p:txBody>
      </p:sp>
      <p:sp>
        <p:nvSpPr>
          <p:cNvPr id="4" name="TextBox 3"/>
          <p:cNvSpPr txBox="1"/>
          <p:nvPr/>
        </p:nvSpPr>
        <p:spPr>
          <a:xfrm>
            <a:off x="609600" y="6172200"/>
            <a:ext cx="7772400" cy="369332"/>
          </a:xfrm>
          <a:prstGeom prst="rect">
            <a:avLst/>
          </a:prstGeom>
          <a:noFill/>
        </p:spPr>
        <p:txBody>
          <a:bodyPr wrap="square" rtlCol="0">
            <a:spAutoFit/>
          </a:bodyPr>
          <a:lstStyle/>
          <a:p>
            <a:r>
              <a:rPr lang="en-US" dirty="0" smtClean="0"/>
              <a:t>2013 PMI Educational Foundation</a:t>
            </a:r>
            <a:endParaRPr lang="en-US" dirty="0"/>
          </a:p>
        </p:txBody>
      </p:sp>
    </p:spTree>
    <p:extLst>
      <p:ext uri="{BB962C8B-B14F-4D97-AF65-F5344CB8AC3E}">
        <p14:creationId xmlns:p14="http://schemas.microsoft.com/office/powerpoint/2010/main" val="35891672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 and Control Process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1676400"/>
            <a:ext cx="7597874" cy="4258739"/>
          </a:xfrm>
        </p:spPr>
      </p:pic>
      <p:sp>
        <p:nvSpPr>
          <p:cNvPr id="5" name="TextBox 4"/>
          <p:cNvSpPr txBox="1"/>
          <p:nvPr/>
        </p:nvSpPr>
        <p:spPr>
          <a:xfrm>
            <a:off x="609600" y="6172200"/>
            <a:ext cx="7772400" cy="369332"/>
          </a:xfrm>
          <a:prstGeom prst="rect">
            <a:avLst/>
          </a:prstGeom>
          <a:noFill/>
        </p:spPr>
        <p:txBody>
          <a:bodyPr wrap="square" rtlCol="0">
            <a:spAutoFit/>
          </a:bodyPr>
          <a:lstStyle/>
          <a:p>
            <a:r>
              <a:rPr lang="en-US" dirty="0" smtClean="0"/>
              <a:t>2013 PMI Educational Foundation</a:t>
            </a:r>
            <a:endParaRPr lang="en-US" dirty="0"/>
          </a:p>
        </p:txBody>
      </p:sp>
    </p:spTree>
    <p:extLst>
      <p:ext uri="{BB962C8B-B14F-4D97-AF65-F5344CB8AC3E}">
        <p14:creationId xmlns:p14="http://schemas.microsoft.com/office/powerpoint/2010/main" val="36759060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7772400" cy="1143000"/>
          </a:xfrm>
        </p:spPr>
        <p:txBody>
          <a:bodyPr/>
          <a:lstStyle/>
          <a:p>
            <a:r>
              <a:rPr lang="en-US" dirty="0" smtClean="0"/>
              <a:t>Evaluate </a:t>
            </a:r>
            <a:endParaRPr lang="en-US" dirty="0"/>
          </a:p>
        </p:txBody>
      </p:sp>
      <p:sp>
        <p:nvSpPr>
          <p:cNvPr id="6" name="Content Placeholder 5"/>
          <p:cNvSpPr>
            <a:spLocks noGrp="1"/>
          </p:cNvSpPr>
          <p:nvPr>
            <p:ph sz="quarter" idx="13"/>
          </p:nvPr>
        </p:nvSpPr>
        <p:spPr>
          <a:xfrm>
            <a:off x="5226934" y="1295400"/>
            <a:ext cx="3657600" cy="3026130"/>
          </a:xfrm>
        </p:spPr>
        <p:txBody>
          <a:bodyPr/>
          <a:lstStyle/>
          <a:p>
            <a:pPr marL="68580" indent="0">
              <a:buNone/>
            </a:pPr>
            <a:r>
              <a:rPr lang="en-US" sz="2800" dirty="0" smtClean="0">
                <a:effectLst>
                  <a:outerShdw blurRad="38100" dist="38100" dir="2700000" algn="tl">
                    <a:srgbClr val="000000">
                      <a:alpha val="43137"/>
                    </a:srgbClr>
                  </a:outerShdw>
                </a:effectLst>
              </a:rPr>
              <a:t>Snapshot in time</a:t>
            </a:r>
          </a:p>
          <a:p>
            <a:pPr marL="68580" indent="0">
              <a:buNone/>
            </a:pPr>
            <a:endParaRPr lang="en-US" sz="2800" dirty="0" smtClean="0">
              <a:effectLst>
                <a:outerShdw blurRad="38100" dist="38100" dir="2700000" algn="tl">
                  <a:srgbClr val="000000">
                    <a:alpha val="43137"/>
                  </a:srgbClr>
                </a:outerShdw>
              </a:effectLst>
            </a:endParaRPr>
          </a:p>
          <a:p>
            <a:pPr marL="68580" indent="0">
              <a:buNone/>
            </a:pPr>
            <a:r>
              <a:rPr lang="en-US" dirty="0" smtClean="0"/>
              <a:t>“where you are right now”</a:t>
            </a:r>
          </a:p>
          <a:p>
            <a:pPr marL="68580" indent="0">
              <a:buNone/>
            </a:pPr>
            <a:endParaRPr lang="en-US" dirty="0"/>
          </a:p>
          <a:p>
            <a:pPr marL="68580" indent="0">
              <a:buNone/>
            </a:pPr>
            <a:r>
              <a:rPr lang="en-US" dirty="0" smtClean="0"/>
              <a:t>“what is needed to move ahead successfully” </a:t>
            </a:r>
            <a:endParaRPr lang="en-US" dirty="0"/>
          </a:p>
        </p:txBody>
      </p:sp>
      <p:sp>
        <p:nvSpPr>
          <p:cNvPr id="7" name="Content Placeholder 6"/>
          <p:cNvSpPr>
            <a:spLocks noGrp="1"/>
          </p:cNvSpPr>
          <p:nvPr>
            <p:ph sz="quarter" idx="14"/>
          </p:nvPr>
        </p:nvSpPr>
        <p:spPr>
          <a:xfrm>
            <a:off x="533400" y="1371600"/>
            <a:ext cx="3657600" cy="1503198"/>
          </a:xfrm>
        </p:spPr>
        <p:txBody>
          <a:bodyPr/>
          <a:lstStyle/>
          <a:p>
            <a:pPr marL="68580" indent="0">
              <a:buNone/>
            </a:pPr>
            <a:r>
              <a:rPr lang="en-US" sz="2800" b="1" dirty="0" smtClean="0">
                <a:solidFill>
                  <a:schemeClr val="accent3">
                    <a:lumMod val="20000"/>
                    <a:lumOff val="80000"/>
                  </a:schemeClr>
                </a:solidFill>
              </a:rPr>
              <a:t>PROGRESS REPORT </a:t>
            </a:r>
          </a:p>
          <a:p>
            <a:pPr marL="68580" indent="0">
              <a:buNone/>
            </a:pPr>
            <a:r>
              <a:rPr lang="en-US" dirty="0"/>
              <a:t>	</a:t>
            </a:r>
            <a:r>
              <a:rPr lang="en-US" dirty="0" smtClean="0"/>
              <a:t>Objective accounting of the status of each task and activity.</a:t>
            </a:r>
            <a:endParaRPr lang="en-US" dirty="0"/>
          </a:p>
        </p:txBody>
      </p:sp>
      <p:pic>
        <p:nvPicPr>
          <p:cNvPr id="3074" name="Picture 2" descr="C:\Users\wnichols\AppData\Local\Microsoft\Windows\INetCache\IE\X0QFHGU3\MC90003004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 y="3200400"/>
            <a:ext cx="2280969" cy="254706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wnichols\AppData\Local\Microsoft\Windows\INetCache\IE\GYDU9F3D\MP90044229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05400" y="3796496"/>
            <a:ext cx="3429000" cy="22860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7326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and supporting teams</a:t>
            </a:r>
            <a:endParaRPr lang="en-US" dirty="0"/>
          </a:p>
        </p:txBody>
      </p:sp>
      <p:sp>
        <p:nvSpPr>
          <p:cNvPr id="3" name="Content Placeholder 2"/>
          <p:cNvSpPr>
            <a:spLocks noGrp="1"/>
          </p:cNvSpPr>
          <p:nvPr>
            <p:ph idx="1"/>
          </p:nvPr>
        </p:nvSpPr>
        <p:spPr/>
        <p:txBody>
          <a:bodyPr/>
          <a:lstStyle/>
          <a:p>
            <a:pPr marL="68580" indent="0">
              <a:buNone/>
            </a:pPr>
            <a:r>
              <a:rPr lang="en-US" dirty="0"/>
              <a:t>LEAD = to be in charge </a:t>
            </a:r>
            <a:r>
              <a:rPr lang="en-US" dirty="0" smtClean="0"/>
              <a:t>of</a:t>
            </a:r>
          </a:p>
          <a:p>
            <a:pPr marL="68580" indent="0">
              <a:buNone/>
            </a:pPr>
            <a:r>
              <a:rPr lang="en-US" dirty="0" smtClean="0"/>
              <a:t>MANAGE = to </a:t>
            </a:r>
            <a:r>
              <a:rPr lang="en-US" dirty="0"/>
              <a:t>be in charge of</a:t>
            </a:r>
          </a:p>
          <a:p>
            <a:pPr marL="68580" indent="0">
              <a:buNone/>
            </a:pPr>
            <a:r>
              <a:rPr lang="en-US" dirty="0" smtClean="0"/>
              <a:t>TEAM = a group of two or people coming together to accomplish a goal.</a:t>
            </a:r>
          </a:p>
          <a:p>
            <a:pPr marL="68580" indent="0">
              <a:buNone/>
            </a:pPr>
            <a:r>
              <a:rPr lang="en-US" dirty="0"/>
              <a:t>	</a:t>
            </a:r>
            <a:r>
              <a:rPr lang="en-US" dirty="0" smtClean="0"/>
              <a:t>To be successful a manager or lead will: </a:t>
            </a:r>
          </a:p>
          <a:p>
            <a:pPr lvl="4"/>
            <a:r>
              <a:rPr lang="en-US" dirty="0" smtClean="0"/>
              <a:t>Ensure teams are working together effectively </a:t>
            </a:r>
          </a:p>
          <a:p>
            <a:pPr lvl="4"/>
            <a:r>
              <a:rPr lang="en-US" dirty="0" smtClean="0"/>
              <a:t>Simultaneously building and supporting </a:t>
            </a:r>
            <a:r>
              <a:rPr lang="en-US" dirty="0"/>
              <a:t>	</a:t>
            </a:r>
            <a:r>
              <a:rPr lang="en-US" dirty="0" smtClean="0"/>
              <a:t>	</a:t>
            </a:r>
          </a:p>
          <a:p>
            <a:pPr marL="68580" indent="0">
              <a:buNone/>
            </a:pPr>
            <a:endParaRPr lang="en-US" dirty="0" smtClean="0"/>
          </a:p>
          <a:p>
            <a:pPr marL="68580" indent="0">
              <a:buNone/>
            </a:pPr>
            <a:endParaRPr lang="en-US" dirty="0"/>
          </a:p>
        </p:txBody>
      </p:sp>
    </p:spTree>
    <p:extLst>
      <p:ext uri="{BB962C8B-B14F-4D97-AF65-F5344CB8AC3E}">
        <p14:creationId xmlns:p14="http://schemas.microsoft.com/office/powerpoint/2010/main" val="3738261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 and Communicate</a:t>
            </a:r>
            <a:endParaRPr lang="en-US" dirty="0"/>
          </a:p>
        </p:txBody>
      </p:sp>
      <p:sp>
        <p:nvSpPr>
          <p:cNvPr id="3" name="Content Placeholder 2"/>
          <p:cNvSpPr>
            <a:spLocks noGrp="1"/>
          </p:cNvSpPr>
          <p:nvPr>
            <p:ph sz="quarter" idx="13"/>
          </p:nvPr>
        </p:nvSpPr>
        <p:spPr/>
        <p:txBody>
          <a:bodyPr>
            <a:normAutofit/>
          </a:bodyPr>
          <a:lstStyle/>
          <a:p>
            <a:r>
              <a:rPr lang="en-US" sz="2800" dirty="0" smtClean="0"/>
              <a:t>Documenting about the process: lessons learned </a:t>
            </a:r>
          </a:p>
          <a:p>
            <a:pPr lvl="1"/>
            <a:r>
              <a:rPr lang="en-US" sz="2000" dirty="0" smtClean="0"/>
              <a:t>Or actual work product of the project</a:t>
            </a:r>
          </a:p>
          <a:p>
            <a:pPr lvl="1"/>
            <a:r>
              <a:rPr lang="en-US" sz="2000" dirty="0" smtClean="0"/>
              <a:t>Data reports specifications and drawings. </a:t>
            </a:r>
            <a:endParaRPr lang="en-US" sz="2000" dirty="0"/>
          </a:p>
        </p:txBody>
      </p:sp>
      <p:sp>
        <p:nvSpPr>
          <p:cNvPr id="4" name="Content Placeholder 3"/>
          <p:cNvSpPr>
            <a:spLocks noGrp="1"/>
          </p:cNvSpPr>
          <p:nvPr>
            <p:ph sz="quarter" idx="14"/>
          </p:nvPr>
        </p:nvSpPr>
        <p:spPr/>
        <p:txBody>
          <a:bodyPr>
            <a:normAutofit fontScale="92500"/>
          </a:bodyPr>
          <a:lstStyle/>
          <a:p>
            <a:pPr marL="68580" indent="0">
              <a:buNone/>
            </a:pPr>
            <a:r>
              <a:rPr lang="en-US" dirty="0" smtClean="0">
                <a:effectLst>
                  <a:outerShdw blurRad="38100" dist="38100" dir="2700000" algn="tl">
                    <a:srgbClr val="000000">
                      <a:alpha val="43137"/>
                    </a:srgbClr>
                  </a:outerShdw>
                </a:effectLst>
              </a:rPr>
              <a:t>JOB</a:t>
            </a:r>
          </a:p>
          <a:p>
            <a:pPr marL="68580" indent="0">
              <a:buNone/>
            </a:pPr>
            <a:r>
              <a:rPr lang="en-US" dirty="0"/>
              <a:t>	</a:t>
            </a:r>
            <a:r>
              <a:rPr lang="en-US" dirty="0" smtClean="0"/>
              <a:t>Communicate information which may be needed for dependent deliverables being created by other teams or team members</a:t>
            </a:r>
          </a:p>
          <a:p>
            <a:pPr marL="68580" indent="0">
              <a:buNone/>
            </a:pPr>
            <a:r>
              <a:rPr lang="en-US" dirty="0"/>
              <a:t>	</a:t>
            </a:r>
            <a:r>
              <a:rPr lang="en-US" dirty="0" smtClean="0"/>
              <a:t>Codifies decisions and actions as a snapshot in time, for reference and decision making, for reviewing and evaluating the project. </a:t>
            </a:r>
          </a:p>
          <a:p>
            <a:pPr marL="68580" indent="0">
              <a:buNone/>
            </a:pPr>
            <a:r>
              <a:rPr lang="en-US" dirty="0"/>
              <a:t>	</a:t>
            </a:r>
            <a:r>
              <a:rPr lang="en-US" dirty="0" smtClean="0"/>
              <a:t>Provides information for future projects, which may be useful baseline and/or increase efficiency. </a:t>
            </a:r>
            <a:endParaRPr lang="en-US" dirty="0"/>
          </a:p>
        </p:txBody>
      </p:sp>
      <p:pic>
        <p:nvPicPr>
          <p:cNvPr id="1026" name="Picture 2" descr="C:\Users\wnichols\AppData\Local\Microsoft\Windows\INetCache\IE\X0QFHGU3\MC90003005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4495800"/>
            <a:ext cx="1679753" cy="15462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wnichols\AppData\Local\Microsoft\Windows\INetCache\IE\PVX40N0E\MC90023302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0" y="4267200"/>
            <a:ext cx="2226396" cy="2261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89807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Analyze impact</a:t>
            </a:r>
            <a:endParaRPr lang="en-US" dirty="0"/>
          </a:p>
        </p:txBody>
      </p:sp>
      <p:sp>
        <p:nvSpPr>
          <p:cNvPr id="3" name="Content Placeholder 2"/>
          <p:cNvSpPr>
            <a:spLocks noGrp="1"/>
          </p:cNvSpPr>
          <p:nvPr>
            <p:ph sz="quarter" idx="13"/>
          </p:nvPr>
        </p:nvSpPr>
        <p:spPr>
          <a:xfrm>
            <a:off x="685800" y="1536192"/>
            <a:ext cx="3657600" cy="1969008"/>
          </a:xfrm>
        </p:spPr>
        <p:txBody>
          <a:bodyPr>
            <a:normAutofit/>
          </a:bodyPr>
          <a:lstStyle/>
          <a:p>
            <a:pPr marL="68580" indent="0">
              <a:buNone/>
            </a:pPr>
            <a:r>
              <a:rPr lang="en-US" dirty="0" smtClean="0"/>
              <a:t>Avoid and Be Aware of  </a:t>
            </a:r>
          </a:p>
          <a:p>
            <a:pPr marL="68580" indent="0">
              <a:buNone/>
            </a:pPr>
            <a:endParaRPr lang="en-US" dirty="0" smtClean="0"/>
          </a:p>
          <a:p>
            <a:pPr marL="68580" indent="0">
              <a:buNone/>
            </a:pP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Apple Chancery" panose="03020702040506060504" pitchFamily="66" charset="0"/>
              </a:rPr>
              <a:t>SCOPE </a:t>
            </a: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Apple Chancery" panose="03020702040506060504" pitchFamily="66" charset="0"/>
              </a:rPr>
              <a:t>CREEP</a:t>
            </a:r>
            <a:endParaRPr lang="en-US" sz="2400" dirty="0" smtClean="0"/>
          </a:p>
          <a:p>
            <a:pPr marL="68580" indent="0">
              <a:buNone/>
            </a:pPr>
            <a:r>
              <a:rPr lang="en-US" sz="2400" dirty="0" smtClean="0"/>
              <a:t>Be proactive!</a:t>
            </a:r>
          </a:p>
          <a:p>
            <a:pPr marL="68580" indent="0">
              <a:buNone/>
            </a:pPr>
            <a:endParaRPr lang="en-US" sz="2400" dirty="0"/>
          </a:p>
          <a:p>
            <a:pPr marL="68580" indent="0">
              <a:buNone/>
            </a:pPr>
            <a:endParaRPr lang="en-US" sz="3600" dirty="0"/>
          </a:p>
          <a:p>
            <a:pPr marL="68580" indent="0">
              <a:buNone/>
            </a:pPr>
            <a:endParaRPr lang="en-US" sz="3600" dirty="0">
              <a:ln w="18000">
                <a:solidFill>
                  <a:schemeClr val="accent2">
                    <a:satMod val="140000"/>
                  </a:schemeClr>
                </a:solidFill>
                <a:prstDash val="solid"/>
                <a:miter lim="800000"/>
              </a:ln>
              <a:noFill/>
              <a:latin typeface="Apple Chancery" panose="03020702040506060504" pitchFamily="66" charset="0"/>
            </a:endParaRPr>
          </a:p>
        </p:txBody>
      </p:sp>
      <p:sp>
        <p:nvSpPr>
          <p:cNvPr id="4" name="Content Placeholder 3"/>
          <p:cNvSpPr>
            <a:spLocks noGrp="1"/>
          </p:cNvSpPr>
          <p:nvPr>
            <p:ph sz="quarter" idx="14"/>
          </p:nvPr>
        </p:nvSpPr>
        <p:spPr/>
        <p:txBody>
          <a:bodyPr/>
          <a:lstStyle/>
          <a:p>
            <a:pPr marL="68580" indent="0">
              <a:buNone/>
            </a:pPr>
            <a:r>
              <a:rPr lang="en-US" dirty="0" smtClean="0"/>
              <a:t>After progress is mapped…</a:t>
            </a:r>
          </a:p>
          <a:p>
            <a:pPr marL="68580" indent="0">
              <a:buNone/>
            </a:pPr>
            <a:r>
              <a:rPr lang="en-US" dirty="0"/>
              <a:t>	</a:t>
            </a:r>
            <a:r>
              <a:rPr lang="en-US" dirty="0" smtClean="0"/>
              <a:t>IMPACT ANALYSIS </a:t>
            </a:r>
          </a:p>
          <a:p>
            <a:pPr marL="68580" indent="0">
              <a:buNone/>
            </a:pPr>
            <a:r>
              <a:rPr lang="en-US" dirty="0" smtClean="0"/>
              <a:t>Determines if your project is on schedule, and within its budget or other resource allocations. </a:t>
            </a:r>
          </a:p>
          <a:p>
            <a:pPr marL="68580" indent="0">
              <a:buNone/>
            </a:pPr>
            <a:endParaRPr lang="en-US" dirty="0"/>
          </a:p>
          <a:p>
            <a:pPr marL="68580" indent="0">
              <a:buNone/>
            </a:pPr>
            <a:endParaRPr lang="en-US" dirty="0"/>
          </a:p>
        </p:txBody>
      </p:sp>
      <p:sp>
        <p:nvSpPr>
          <p:cNvPr id="5" name="TextBox 4"/>
          <p:cNvSpPr txBox="1"/>
          <p:nvPr/>
        </p:nvSpPr>
        <p:spPr>
          <a:xfrm>
            <a:off x="609600" y="4380131"/>
            <a:ext cx="7924800" cy="92333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COMMUNICATE! </a:t>
            </a:r>
          </a:p>
          <a:p>
            <a:r>
              <a:rPr lang="en-US" dirty="0" smtClean="0"/>
              <a:t>IMPACT STATEMENT – written statement that addresses the shortcomings and expected future impacts (positive or negative). </a:t>
            </a:r>
            <a:endParaRPr lang="en-US" dirty="0"/>
          </a:p>
        </p:txBody>
      </p:sp>
    </p:spTree>
    <p:extLst>
      <p:ext uri="{BB962C8B-B14F-4D97-AF65-F5344CB8AC3E}">
        <p14:creationId xmlns:p14="http://schemas.microsoft.com/office/powerpoint/2010/main" val="37043472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772400" cy="1143000"/>
          </a:xfrm>
        </p:spPr>
        <p:txBody>
          <a:bodyPr/>
          <a:lstStyle/>
          <a:p>
            <a:r>
              <a:rPr lang="en-US" dirty="0" smtClean="0"/>
              <a:t>Update &amp; Report</a:t>
            </a:r>
            <a:endParaRPr lang="en-US" dirty="0"/>
          </a:p>
        </p:txBody>
      </p:sp>
      <p:sp>
        <p:nvSpPr>
          <p:cNvPr id="3" name="Content Placeholder 2"/>
          <p:cNvSpPr>
            <a:spLocks noGrp="1"/>
          </p:cNvSpPr>
          <p:nvPr>
            <p:ph sz="quarter" idx="13"/>
          </p:nvPr>
        </p:nvSpPr>
        <p:spPr/>
        <p:style>
          <a:lnRef idx="1">
            <a:schemeClr val="dk1"/>
          </a:lnRef>
          <a:fillRef idx="2">
            <a:schemeClr val="dk1"/>
          </a:fillRef>
          <a:effectRef idx="1">
            <a:schemeClr val="dk1"/>
          </a:effectRef>
          <a:fontRef idx="minor">
            <a:schemeClr val="dk1"/>
          </a:fontRef>
        </p:style>
        <p:txBody>
          <a:bodyPr>
            <a:normAutofit lnSpcReduction="1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68580" indent="0">
              <a:buNone/>
            </a:pPr>
            <a:r>
              <a:rPr lang="en-US" sz="3200" b="1" cap="all" dirty="0" smtClean="0">
                <a:ln w="0">
                  <a:solidFill>
                    <a:schemeClr val="bg1"/>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COMMUNICATE</a:t>
            </a:r>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r>
          </a:p>
          <a:p>
            <a:pPr marL="68580" indent="0">
              <a:buNone/>
            </a:pPr>
            <a:r>
              <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4000" dirty="0" smtClean="0"/>
              <a:t>Reports! </a:t>
            </a:r>
          </a:p>
          <a:p>
            <a:r>
              <a:rPr lang="en-US" dirty="0" smtClean="0"/>
              <a:t>About all parts of project</a:t>
            </a:r>
          </a:p>
          <a:p>
            <a:r>
              <a:rPr lang="en-US" dirty="0" smtClean="0"/>
              <a:t>Progress toward deliverables must be covered. </a:t>
            </a:r>
          </a:p>
          <a:p>
            <a:endParaRPr lang="en-US" dirty="0"/>
          </a:p>
          <a:p>
            <a:pPr>
              <a:buFont typeface="Wingdings" panose="05000000000000000000" pitchFamily="2" charset="2"/>
              <a:buChar char="q"/>
            </a:pPr>
            <a:r>
              <a:rPr lang="en-US" dirty="0"/>
              <a:t>Members have the information they need. </a:t>
            </a:r>
          </a:p>
          <a:p>
            <a:pPr>
              <a:buFont typeface="Wingdings" panose="05000000000000000000" pitchFamily="2" charset="2"/>
              <a:buChar char="q"/>
            </a:pPr>
            <a:r>
              <a:rPr lang="en-US" dirty="0"/>
              <a:t>Stakeholders’ expectations are being met. </a:t>
            </a:r>
          </a:p>
          <a:p>
            <a:endParaRPr lang="en-US" dirty="0" smtClean="0"/>
          </a:p>
        </p:txBody>
      </p:sp>
      <p:sp>
        <p:nvSpPr>
          <p:cNvPr id="4" name="Content Placeholder 3"/>
          <p:cNvSpPr>
            <a:spLocks noGrp="1"/>
          </p:cNvSpPr>
          <p:nvPr>
            <p:ph sz="quarter" idx="14"/>
          </p:nvPr>
        </p:nvSpPr>
        <p:spPr>
          <a:xfrm>
            <a:off x="4572000" y="1536192"/>
            <a:ext cx="3886200" cy="3877056"/>
          </a:xfrm>
        </p:spPr>
        <p:style>
          <a:lnRef idx="1">
            <a:schemeClr val="dk1"/>
          </a:lnRef>
          <a:fillRef idx="2">
            <a:schemeClr val="dk1"/>
          </a:fillRef>
          <a:effectRef idx="1">
            <a:schemeClr val="dk1"/>
          </a:effectRef>
          <a:fontRef idx="minor">
            <a:schemeClr val="dk1"/>
          </a:fontRef>
        </p:style>
        <p:txBody>
          <a:bodyPr/>
          <a:lstStyle/>
          <a:p>
            <a:pPr marL="68580" indent="0">
              <a:buNone/>
            </a:pPr>
            <a:r>
              <a:rPr lang="en-US" sz="3200" b="1" cap="all" dirty="0" smtClean="0">
                <a:ln w="0">
                  <a:solidFill>
                    <a:schemeClr val="bg1">
                      <a:lumMod val="95000"/>
                      <a:lumOff val="5000"/>
                    </a:schemeClr>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Make</a:t>
            </a:r>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3200" b="1" cap="all" dirty="0" smtClean="0">
                <a:ln w="0">
                  <a:solidFill>
                    <a:schemeClr val="bg1">
                      <a:lumMod val="95000"/>
                      <a:lumOff val="5000"/>
                    </a:schemeClr>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Decisions</a:t>
            </a:r>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endParaRPr lang="en-US" sz="3200" dirty="0" smtClean="0"/>
          </a:p>
          <a:p>
            <a:pPr>
              <a:buFont typeface="Wingdings" panose="05000000000000000000" pitchFamily="2" charset="2"/>
              <a:buChar char="q"/>
            </a:pPr>
            <a:r>
              <a:rPr lang="en-US" dirty="0" smtClean="0"/>
              <a:t>Revise the schedule? </a:t>
            </a:r>
          </a:p>
          <a:p>
            <a:pPr>
              <a:buFont typeface="Wingdings" panose="05000000000000000000" pitchFamily="2" charset="2"/>
              <a:buChar char="q"/>
            </a:pPr>
            <a:r>
              <a:rPr lang="en-US" dirty="0" smtClean="0"/>
              <a:t>Allocate more resources? </a:t>
            </a:r>
          </a:p>
          <a:p>
            <a:pPr>
              <a:buFont typeface="Wingdings" panose="05000000000000000000" pitchFamily="2" charset="2"/>
              <a:buChar char="q"/>
            </a:pPr>
            <a:r>
              <a:rPr lang="en-US" dirty="0" smtClean="0"/>
              <a:t>Deliverable change? </a:t>
            </a:r>
          </a:p>
          <a:p>
            <a:pPr marL="68580" indent="0">
              <a:buNone/>
            </a:pPr>
            <a:endParaRPr lang="en-US" dirty="0" smtClean="0"/>
          </a:p>
          <a:p>
            <a:pPr marL="68580" indent="0">
              <a:buNone/>
            </a:pPr>
            <a:r>
              <a:rPr lang="en-US" dirty="0" smtClean="0"/>
              <a:t>Make sure SCOPE has not change. </a:t>
            </a:r>
          </a:p>
          <a:p>
            <a:pPr marL="68580" indent="0">
              <a:buNone/>
            </a:pPr>
            <a:r>
              <a:rPr lang="en-US" dirty="0" smtClean="0"/>
              <a:t>IF is has then what other changes must be made to accommodate that? </a:t>
            </a:r>
            <a:endParaRPr lang="en-US" dirty="0"/>
          </a:p>
        </p:txBody>
      </p:sp>
    </p:spTree>
    <p:extLst>
      <p:ext uri="{BB962C8B-B14F-4D97-AF65-F5344CB8AC3E}">
        <p14:creationId xmlns:p14="http://schemas.microsoft.com/office/powerpoint/2010/main" val="40140380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5" name="Text Placeholder 4"/>
          <p:cNvSpPr>
            <a:spLocks noGrp="1"/>
          </p:cNvSpPr>
          <p:nvPr>
            <p:ph type="body" idx="1"/>
          </p:nvPr>
        </p:nvSpPr>
        <p:spPr/>
        <p:txBody>
          <a:bodyPr>
            <a:normAutofit/>
          </a:bodyPr>
          <a:lstStyle/>
          <a:p>
            <a:r>
              <a:rPr lang="en-US" sz="4400" dirty="0" smtClean="0">
                <a:solidFill>
                  <a:srgbClr val="92D050"/>
                </a:solidFill>
              </a:rPr>
              <a:t>Scope Changes – Stakeholders Influence on Projects</a:t>
            </a:r>
            <a:endParaRPr lang="en-US" sz="4400" dirty="0">
              <a:solidFill>
                <a:srgbClr val="92D050"/>
              </a:solidFill>
            </a:endParaRPr>
          </a:p>
        </p:txBody>
      </p:sp>
    </p:spTree>
    <p:extLst>
      <p:ext uri="{BB962C8B-B14F-4D97-AF65-F5344CB8AC3E}">
        <p14:creationId xmlns:p14="http://schemas.microsoft.com/office/powerpoint/2010/main" val="17444617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GOALS</a:t>
            </a:r>
            <a:endParaRPr lang="en-US" dirty="0"/>
          </a:p>
        </p:txBody>
      </p:sp>
      <p:sp>
        <p:nvSpPr>
          <p:cNvPr id="5" name="Content Placeholder 4"/>
          <p:cNvSpPr>
            <a:spLocks noGrp="1"/>
          </p:cNvSpPr>
          <p:nvPr>
            <p:ph idx="1"/>
          </p:nvPr>
        </p:nvSpPr>
        <p:spPr/>
        <p:txBody>
          <a:bodyPr/>
          <a:lstStyle/>
          <a:p>
            <a:r>
              <a:rPr lang="en-US" dirty="0" smtClean="0"/>
              <a:t>Understand how the scope of a project may change. </a:t>
            </a:r>
          </a:p>
          <a:p>
            <a:r>
              <a:rPr lang="en-US" dirty="0" smtClean="0"/>
              <a:t>Understand how different stakeholders can influence a project. </a:t>
            </a:r>
          </a:p>
          <a:p>
            <a:pPr marL="68580" indent="0">
              <a:buNone/>
            </a:pPr>
            <a:endParaRPr lang="en-US" dirty="0"/>
          </a:p>
          <a:p>
            <a:pPr marL="68580" indent="0">
              <a:buNone/>
            </a:pPr>
            <a:endParaRPr lang="en-US" dirty="0" smtClean="0"/>
          </a:p>
          <a:p>
            <a:pPr marL="68580" indent="0">
              <a:buNone/>
            </a:pPr>
            <a:r>
              <a:rPr lang="en-US" sz="3600" dirty="0" smtClean="0">
                <a:solidFill>
                  <a:srgbClr val="92D050"/>
                </a:solidFill>
                <a:effectLst>
                  <a:outerShdw blurRad="38100" dist="38100" dir="2700000" algn="tl">
                    <a:srgbClr val="000000">
                      <a:alpha val="43137"/>
                    </a:srgbClr>
                  </a:outerShdw>
                </a:effectLst>
              </a:rPr>
              <a:t>SCOPE </a:t>
            </a:r>
            <a:r>
              <a:rPr lang="en-US" dirty="0" smtClean="0"/>
              <a:t>– defining what is and is not included in the project </a:t>
            </a:r>
          </a:p>
          <a:p>
            <a:pPr marL="68580" indent="0">
              <a:buNone/>
            </a:pPr>
            <a:r>
              <a:rPr lang="en-US" dirty="0" smtClean="0"/>
              <a:t>Defining the scope is a process of developing a detailed description of the project. (DEFINING or INITIATION PHASE) </a:t>
            </a:r>
          </a:p>
          <a:p>
            <a:pPr marL="68580" indent="0">
              <a:buNone/>
            </a:pPr>
            <a:endParaRPr lang="en-US" dirty="0"/>
          </a:p>
          <a:p>
            <a:pPr marL="68580" indent="0">
              <a:buNone/>
            </a:pPr>
            <a:endParaRPr lang="en-US" dirty="0"/>
          </a:p>
        </p:txBody>
      </p:sp>
    </p:spTree>
    <p:extLst>
      <p:ext uri="{BB962C8B-B14F-4D97-AF65-F5344CB8AC3E}">
        <p14:creationId xmlns:p14="http://schemas.microsoft.com/office/powerpoint/2010/main" val="13900241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DIRECTIONS</a:t>
            </a:r>
            <a:endParaRPr lang="en-US" dirty="0"/>
          </a:p>
        </p:txBody>
      </p:sp>
      <p:sp>
        <p:nvSpPr>
          <p:cNvPr id="3" name="Content Placeholder 2"/>
          <p:cNvSpPr>
            <a:spLocks noGrp="1"/>
          </p:cNvSpPr>
          <p:nvPr>
            <p:ph idx="1"/>
          </p:nvPr>
        </p:nvSpPr>
        <p:spPr/>
        <p:txBody>
          <a:bodyPr/>
          <a:lstStyle/>
          <a:p>
            <a:r>
              <a:rPr lang="en-US" i="1" dirty="0" smtClean="0"/>
              <a:t>The scope of a project may change throughout a project and may be influenced by a variety of internal and external factors, such as stakeholders. </a:t>
            </a:r>
          </a:p>
          <a:p>
            <a:pPr marL="68580" indent="0">
              <a:buNone/>
            </a:pPr>
            <a:endParaRPr lang="en-US" dirty="0" smtClean="0"/>
          </a:p>
          <a:p>
            <a:pPr marL="68580" indent="0">
              <a:buNone/>
            </a:pPr>
            <a:r>
              <a:rPr lang="en-US" dirty="0" smtClean="0"/>
              <a:t>Using a project card from brainstorming – you will discuss how to change your project to address the scope change from a stakeholder. </a:t>
            </a:r>
          </a:p>
          <a:p>
            <a:pPr marL="68580" indent="0">
              <a:buNone/>
            </a:pPr>
            <a:endParaRPr lang="en-US" dirty="0" smtClean="0"/>
          </a:p>
          <a:p>
            <a:pPr marL="68580" indent="0">
              <a:buNone/>
            </a:pPr>
            <a:r>
              <a:rPr lang="en-US" sz="3200" b="1" dirty="0" smtClean="0"/>
              <a:t>How </a:t>
            </a:r>
            <a:r>
              <a:rPr lang="en-US" sz="3200" b="1" dirty="0"/>
              <a:t>might you revise your project? </a:t>
            </a:r>
          </a:p>
          <a:p>
            <a:pPr marL="68580" indent="0">
              <a:buNone/>
            </a:pPr>
            <a:r>
              <a:rPr lang="en-US" dirty="0" smtClean="0"/>
              <a:t>Explain what needs to be considered;  what needs to reviewed.  And explain the extent and effects of the change.</a:t>
            </a:r>
            <a:endParaRPr lang="en-US" dirty="0"/>
          </a:p>
        </p:txBody>
      </p:sp>
    </p:spTree>
    <p:extLst>
      <p:ext uri="{BB962C8B-B14F-4D97-AF65-F5344CB8AC3E}">
        <p14:creationId xmlns:p14="http://schemas.microsoft.com/office/powerpoint/2010/main" val="37692518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gradFill rotWithShape="1">
          <a:gsLst>
            <a:gs pos="75000">
              <a:schemeClr val="bg2">
                <a:tint val="78000"/>
              </a:schemeClr>
            </a:gs>
            <a:gs pos="100000">
              <a:schemeClr val="bg2">
                <a:tint val="95000"/>
                <a:shade val="98000"/>
                <a:lumMod val="80000"/>
              </a:schemeClr>
            </a:gs>
          </a:gsLst>
          <a:path path="circle">
            <a:fillToRect l="50000" t="100000" r="10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on Scope Changes</a:t>
            </a:r>
            <a:endParaRPr lang="en-US" dirty="0"/>
          </a:p>
        </p:txBody>
      </p:sp>
      <p:sp>
        <p:nvSpPr>
          <p:cNvPr id="3" name="Content Placeholder 2"/>
          <p:cNvSpPr>
            <a:spLocks noGrp="1"/>
          </p:cNvSpPr>
          <p:nvPr>
            <p:ph idx="1"/>
          </p:nvPr>
        </p:nvSpPr>
        <p:spPr/>
        <p:txBody>
          <a:bodyPr/>
          <a:lstStyle/>
          <a:p>
            <a:pPr marL="525780" indent="-457200">
              <a:buFont typeface="+mj-lt"/>
              <a:buAutoNum type="arabicPeriod"/>
            </a:pPr>
            <a:r>
              <a:rPr lang="en-US" dirty="0" smtClean="0"/>
              <a:t>How did you feel when the scope was changed? </a:t>
            </a:r>
          </a:p>
          <a:p>
            <a:pPr marL="525780" indent="-457200">
              <a:buFont typeface="+mj-lt"/>
              <a:buAutoNum type="arabicPeriod"/>
            </a:pPr>
            <a:r>
              <a:rPr lang="en-US" dirty="0" smtClean="0"/>
              <a:t>How might it feel if you get part way through your project and the scope is suddenly changed? </a:t>
            </a:r>
          </a:p>
          <a:p>
            <a:pPr marL="525780" indent="-457200">
              <a:buFont typeface="+mj-lt"/>
              <a:buAutoNum type="arabicPeriod"/>
            </a:pPr>
            <a:r>
              <a:rPr lang="en-US" dirty="0" smtClean="0"/>
              <a:t>What skills would be helpful when addressing scope change?</a:t>
            </a:r>
          </a:p>
          <a:p>
            <a:pPr marL="525780" indent="-457200">
              <a:buFont typeface="+mj-lt"/>
              <a:buAutoNum type="arabicPeriod"/>
            </a:pPr>
            <a:r>
              <a:rPr lang="en-US" dirty="0" smtClean="0"/>
              <a:t>What parts of plan did the scope change affect; for example schedule, resource, distribution or goals? </a:t>
            </a:r>
          </a:p>
          <a:p>
            <a:pPr marL="525780" indent="-457200">
              <a:buFont typeface="+mj-lt"/>
              <a:buAutoNum type="arabicPeriod"/>
            </a:pPr>
            <a:endParaRPr lang="en-US" dirty="0"/>
          </a:p>
        </p:txBody>
      </p:sp>
    </p:spTree>
    <p:extLst>
      <p:ext uri="{BB962C8B-B14F-4D97-AF65-F5344CB8AC3E}">
        <p14:creationId xmlns:p14="http://schemas.microsoft.com/office/powerpoint/2010/main" val="27894555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5" name="Text Placeholder 4"/>
          <p:cNvSpPr>
            <a:spLocks noGrp="1"/>
          </p:cNvSpPr>
          <p:nvPr>
            <p:ph type="body" idx="1"/>
          </p:nvPr>
        </p:nvSpPr>
        <p:spPr/>
        <p:txBody>
          <a:bodyPr>
            <a:normAutofit/>
          </a:bodyPr>
          <a:lstStyle/>
          <a:p>
            <a:r>
              <a:rPr lang="en-US" sz="4400" dirty="0" smtClean="0">
                <a:solidFill>
                  <a:srgbClr val="92D050"/>
                </a:solidFill>
              </a:rPr>
              <a:t>Quality Management Collecting M&amp;M Data</a:t>
            </a:r>
            <a:endParaRPr lang="en-US" sz="4400" dirty="0">
              <a:solidFill>
                <a:srgbClr val="92D050"/>
              </a:solidFill>
            </a:endParaRPr>
          </a:p>
        </p:txBody>
      </p:sp>
      <p:pic>
        <p:nvPicPr>
          <p:cNvPr id="4" name="Picture 3"/>
          <p:cNvPicPr>
            <a:picLocks noChangeAspect="1"/>
          </p:cNvPicPr>
          <p:nvPr/>
        </p:nvPicPr>
        <p:blipFill>
          <a:blip r:embed="rId3" cstate="print">
            <a:extLst>
              <a:ext uri="{BEBA8EAE-BF5A-486C-A8C5-ECC9F3942E4B}">
                <a14:imgProps xmlns:a14="http://schemas.microsoft.com/office/drawing/2010/main">
                  <a14:imgLayer r:embed="rId4">
                    <a14:imgEffect>
                      <a14:backgroundRemoval t="10000" b="91167" l="0" r="100000"/>
                    </a14:imgEffect>
                  </a14:imgLayer>
                </a14:imgProps>
              </a:ext>
              <a:ext uri="{28A0092B-C50C-407E-A947-70E740481C1C}">
                <a14:useLocalDpi xmlns:a14="http://schemas.microsoft.com/office/drawing/2010/main" val="0"/>
              </a:ext>
            </a:extLst>
          </a:blip>
          <a:stretch>
            <a:fillRect/>
          </a:stretch>
        </p:blipFill>
        <p:spPr>
          <a:xfrm>
            <a:off x="5715000" y="5334000"/>
            <a:ext cx="838200" cy="838200"/>
          </a:xfrm>
          <a:prstGeom prst="rect">
            <a:avLst/>
          </a:prstGeom>
        </p:spPr>
      </p:pic>
    </p:spTree>
    <p:extLst>
      <p:ext uri="{BB962C8B-B14F-4D97-AF65-F5344CB8AC3E}">
        <p14:creationId xmlns:p14="http://schemas.microsoft.com/office/powerpoint/2010/main" val="102077081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US" dirty="0"/>
          </a:p>
        </p:txBody>
      </p:sp>
      <p:sp>
        <p:nvSpPr>
          <p:cNvPr id="3" name="Content Placeholder 2"/>
          <p:cNvSpPr>
            <a:spLocks noGrp="1"/>
          </p:cNvSpPr>
          <p:nvPr>
            <p:ph idx="1"/>
          </p:nvPr>
        </p:nvSpPr>
        <p:spPr/>
        <p:txBody>
          <a:bodyPr/>
          <a:lstStyle/>
          <a:p>
            <a:r>
              <a:rPr lang="en-US" dirty="0" smtClean="0"/>
              <a:t>Understand the concept of quality management</a:t>
            </a:r>
          </a:p>
          <a:p>
            <a:r>
              <a:rPr lang="en-US" dirty="0" smtClean="0"/>
              <a:t>Practice data gathering and analysis</a:t>
            </a:r>
          </a:p>
          <a:p>
            <a:endParaRPr lang="en-US" dirty="0"/>
          </a:p>
          <a:p>
            <a:pPr marL="68580" indent="0">
              <a:buNone/>
            </a:pPr>
            <a:r>
              <a:rPr lang="en-US" dirty="0" smtClean="0"/>
              <a:t>Examine M&amp;M candies for consistent quality in the M &amp;M’s packages. Collect, Analyze and Compare data to better understand the concept of quality management using a concrete example. </a:t>
            </a:r>
            <a:endParaRPr lang="en-US"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ackgroundRemoval t="10000" b="91167" l="0" r="100000"/>
                    </a14:imgEffect>
                  </a14:imgLayer>
                </a14:imgProps>
              </a:ext>
              <a:ext uri="{28A0092B-C50C-407E-A947-70E740481C1C}">
                <a14:useLocalDpi xmlns:a14="http://schemas.microsoft.com/office/drawing/2010/main" val="0"/>
              </a:ext>
            </a:extLst>
          </a:blip>
          <a:stretch>
            <a:fillRect/>
          </a:stretch>
        </p:blipFill>
        <p:spPr>
          <a:xfrm>
            <a:off x="5181600" y="3352800"/>
            <a:ext cx="3124200" cy="3124200"/>
          </a:xfrm>
          <a:prstGeom prst="rect">
            <a:avLst/>
          </a:prstGeom>
        </p:spPr>
      </p:pic>
    </p:spTree>
    <p:extLst>
      <p:ext uri="{BB962C8B-B14F-4D97-AF65-F5344CB8AC3E}">
        <p14:creationId xmlns:p14="http://schemas.microsoft.com/office/powerpoint/2010/main" val="12793347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2">
            <a:lumMod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directions</a:t>
            </a:r>
            <a:endParaRPr lang="en-US" dirty="0"/>
          </a:p>
        </p:txBody>
      </p:sp>
      <p:sp>
        <p:nvSpPr>
          <p:cNvPr id="3" name="Content Placeholder 2"/>
          <p:cNvSpPr>
            <a:spLocks noGrp="1"/>
          </p:cNvSpPr>
          <p:nvPr>
            <p:ph idx="1"/>
          </p:nvPr>
        </p:nvSpPr>
        <p:spPr>
          <a:xfrm>
            <a:off x="609600" y="990600"/>
            <a:ext cx="7772400" cy="5029200"/>
          </a:xfrm>
        </p:spPr>
        <p:txBody>
          <a:bodyPr>
            <a:normAutofit lnSpcReduction="10000"/>
          </a:bodyPr>
          <a:lstStyle/>
          <a:p>
            <a:pPr marL="68580" indent="0">
              <a:buNone/>
            </a:pPr>
            <a:r>
              <a:rPr lang="en-US" i="1" dirty="0" smtClean="0"/>
              <a:t>Materials: 4 bags and containers for each group, scale, computer with spreadsheet to record data. </a:t>
            </a:r>
          </a:p>
          <a:p>
            <a:pPr marL="68580" indent="0">
              <a:buNone/>
            </a:pPr>
            <a:endParaRPr lang="en-US" dirty="0" smtClean="0"/>
          </a:p>
          <a:p>
            <a:pPr marL="68580" indent="0">
              <a:buNone/>
            </a:pPr>
            <a:r>
              <a:rPr lang="en-US" dirty="0" smtClean="0"/>
              <a:t>Spreadsheet: Columns – Weight, Quantity, Color,  Abnormalities, </a:t>
            </a:r>
          </a:p>
          <a:p>
            <a:pPr marL="68580" indent="0">
              <a:buNone/>
            </a:pPr>
            <a:r>
              <a:rPr lang="en-US" dirty="0"/>
              <a:t>	</a:t>
            </a:r>
            <a:r>
              <a:rPr lang="en-US" dirty="0" smtClean="0"/>
              <a:t>Rows – Package 1-4 and notes. </a:t>
            </a:r>
          </a:p>
          <a:p>
            <a:pPr marL="68580" indent="0">
              <a:buNone/>
            </a:pPr>
            <a:endParaRPr lang="en-US" dirty="0"/>
          </a:p>
          <a:p>
            <a:pPr marL="68580" indent="0">
              <a:buNone/>
            </a:pPr>
            <a:r>
              <a:rPr lang="en-US" dirty="0" smtClean="0"/>
              <a:t>Weigh each package and record the results. </a:t>
            </a:r>
          </a:p>
          <a:p>
            <a:pPr lvl="1"/>
            <a:r>
              <a:rPr lang="en-US" dirty="0"/>
              <a:t>	</a:t>
            </a:r>
            <a:r>
              <a:rPr lang="en-US" dirty="0" smtClean="0"/>
              <a:t>Is the average weight of your packages, less than, greater than or equal to the advertised weight? </a:t>
            </a:r>
          </a:p>
          <a:p>
            <a:pPr marL="68580" indent="0">
              <a:buNone/>
            </a:pPr>
            <a:r>
              <a:rPr lang="en-US" dirty="0" smtClean="0"/>
              <a:t>Open one package at a time. Keep each package separate as they are all a control group. For each package: </a:t>
            </a:r>
          </a:p>
          <a:p>
            <a:pPr marL="1211580" lvl="2" indent="-342900">
              <a:buFont typeface="+mj-lt"/>
              <a:buAutoNum type="arabicPeriod"/>
            </a:pPr>
            <a:r>
              <a:rPr lang="en-US" dirty="0" smtClean="0"/>
              <a:t>Count and record the variety of colors. Explain where they are consistent or vary? </a:t>
            </a:r>
          </a:p>
          <a:p>
            <a:pPr marL="1668780" lvl="3" indent="-342900">
              <a:buFont typeface="+mj-lt"/>
              <a:buAutoNum type="arabicPeriod"/>
            </a:pPr>
            <a:r>
              <a:rPr lang="en-US" dirty="0" smtClean="0"/>
              <a:t>Consistency is key when it comes to quality management! No one wants a package of M&amp;Ms with fewer candies or no candies in their favorite color! </a:t>
            </a:r>
          </a:p>
          <a:p>
            <a:pPr marL="1211580" lvl="2" indent="-342900">
              <a:buFont typeface="+mj-lt"/>
              <a:buAutoNum type="arabicPeriod"/>
            </a:pPr>
            <a:r>
              <a:rPr lang="en-US" dirty="0" smtClean="0"/>
              <a:t>Remove any abnormalities and note which packages had abnormalities. </a:t>
            </a:r>
            <a:r>
              <a:rPr lang="en-US" dirty="0"/>
              <a:t>	</a:t>
            </a:r>
            <a:endParaRPr lang="en-US" dirty="0" smtClean="0"/>
          </a:p>
          <a:p>
            <a:pPr marL="68580" indent="0">
              <a:buNone/>
            </a:pPr>
            <a:endParaRPr lang="en-US" dirty="0" smtClean="0"/>
          </a:p>
        </p:txBody>
      </p:sp>
    </p:spTree>
    <p:extLst>
      <p:ext uri="{BB962C8B-B14F-4D97-AF65-F5344CB8AC3E}">
        <p14:creationId xmlns:p14="http://schemas.microsoft.com/office/powerpoint/2010/main" val="552600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Team STAGES (tuckman, Bruce, 1965)</a:t>
            </a:r>
          </a:p>
        </p:txBody>
      </p:sp>
      <p:sp>
        <p:nvSpPr>
          <p:cNvPr id="3" name="Content Placeholder 2"/>
          <p:cNvSpPr>
            <a:spLocks noGrp="1"/>
          </p:cNvSpPr>
          <p:nvPr>
            <p:ph idx="1"/>
          </p:nvPr>
        </p:nvSpPr>
        <p:spPr/>
        <p:txBody>
          <a:bodyPr>
            <a:normAutofit lnSpcReduction="10000"/>
          </a:bodyPr>
          <a:lstStyle/>
          <a:p>
            <a:pPr marL="68580" indent="0">
              <a:buNone/>
            </a:pPr>
            <a:r>
              <a:rPr lang="en-US" dirty="0"/>
              <a:t>Stages a team goes through (typically in order, but teams can get stuck)</a:t>
            </a:r>
          </a:p>
          <a:p>
            <a:pPr marL="68580" indent="0">
              <a:buNone/>
            </a:pPr>
            <a:endParaRPr lang="en-US" dirty="0" smtClean="0"/>
          </a:p>
          <a:p>
            <a:pPr marL="68580" indent="0" algn="ctr">
              <a:buNone/>
            </a:pPr>
            <a:r>
              <a:rPr lang="en-US" sz="3600" dirty="0" smtClean="0">
                <a:effectLst>
                  <a:outerShdw blurRad="38100" dist="38100" dir="2700000" algn="tl">
                    <a:srgbClr val="000000">
                      <a:alpha val="43137"/>
                    </a:srgbClr>
                  </a:outerShdw>
                </a:effectLst>
              </a:rPr>
              <a:t>Forming</a:t>
            </a:r>
          </a:p>
          <a:p>
            <a:pPr marL="68580" indent="0" algn="ctr">
              <a:buNone/>
            </a:pPr>
            <a:r>
              <a:rPr lang="en-US" sz="3600" dirty="0" smtClean="0">
                <a:effectLst>
                  <a:outerShdw blurRad="38100" dist="38100" dir="2700000" algn="tl">
                    <a:srgbClr val="000000">
                      <a:alpha val="43137"/>
                    </a:srgbClr>
                  </a:outerShdw>
                </a:effectLst>
              </a:rPr>
              <a:t>Storming</a:t>
            </a:r>
          </a:p>
          <a:p>
            <a:pPr marL="68580" indent="0" algn="ctr">
              <a:buNone/>
            </a:pPr>
            <a:r>
              <a:rPr lang="en-US" sz="3600" dirty="0" smtClean="0">
                <a:effectLst>
                  <a:outerShdw blurRad="38100" dist="38100" dir="2700000" algn="tl">
                    <a:srgbClr val="000000">
                      <a:alpha val="43137"/>
                    </a:srgbClr>
                  </a:outerShdw>
                </a:effectLst>
              </a:rPr>
              <a:t>Norming</a:t>
            </a:r>
          </a:p>
          <a:p>
            <a:pPr marL="68580" indent="0" algn="ctr">
              <a:buNone/>
            </a:pPr>
            <a:r>
              <a:rPr lang="en-US" sz="3600" dirty="0" smtClean="0">
                <a:effectLst>
                  <a:outerShdw blurRad="38100" dist="38100" dir="2700000" algn="tl">
                    <a:srgbClr val="000000">
                      <a:alpha val="43137"/>
                    </a:srgbClr>
                  </a:outerShdw>
                </a:effectLst>
              </a:rPr>
              <a:t>Performing</a:t>
            </a:r>
          </a:p>
          <a:p>
            <a:pPr marL="68580" indent="0" algn="ctr">
              <a:buNone/>
            </a:pPr>
            <a:r>
              <a:rPr lang="en-US" sz="3600" dirty="0" smtClean="0">
                <a:effectLst>
                  <a:outerShdw blurRad="38100" dist="38100" dir="2700000" algn="tl">
                    <a:srgbClr val="000000">
                      <a:alpha val="43137"/>
                    </a:srgbClr>
                  </a:outerShdw>
                </a:effectLst>
              </a:rPr>
              <a:t>Adjourning </a:t>
            </a:r>
            <a:endParaRPr lang="en-US"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995115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GRADED</a:t>
            </a:r>
            <a:endParaRPr lang="en-US" dirty="0"/>
          </a:p>
        </p:txBody>
      </p:sp>
      <p:sp>
        <p:nvSpPr>
          <p:cNvPr id="3" name="Content Placeholder 2"/>
          <p:cNvSpPr>
            <a:spLocks noGrp="1"/>
          </p:cNvSpPr>
          <p:nvPr>
            <p:ph idx="1"/>
          </p:nvPr>
        </p:nvSpPr>
        <p:spPr/>
        <p:txBody>
          <a:bodyPr>
            <a:normAutofit/>
          </a:bodyPr>
          <a:lstStyle/>
          <a:p>
            <a:pPr marL="68580" indent="0">
              <a:buNone/>
            </a:pPr>
            <a:r>
              <a:rPr lang="en-US" dirty="0"/>
              <a:t>Write a statement </a:t>
            </a:r>
            <a:r>
              <a:rPr lang="en-US" dirty="0" smtClean="0"/>
              <a:t>explaining:</a:t>
            </a:r>
          </a:p>
          <a:p>
            <a:pPr>
              <a:lnSpc>
                <a:spcPct val="110000"/>
              </a:lnSpc>
            </a:pPr>
            <a:r>
              <a:rPr lang="en-US" dirty="0"/>
              <a:t>	</a:t>
            </a:r>
            <a:r>
              <a:rPr lang="en-US" dirty="0" smtClean="0"/>
              <a:t>Whether </a:t>
            </a:r>
            <a:r>
              <a:rPr lang="en-US" dirty="0"/>
              <a:t>or not your findings indicate consistent quality in the M&amp;M’s packages, discuss </a:t>
            </a:r>
            <a:r>
              <a:rPr lang="en-US" dirty="0" smtClean="0"/>
              <a:t>how each of the factors (color, quantity and consistency, abnormalities) contributes to the overall quality. </a:t>
            </a:r>
            <a:r>
              <a:rPr lang="en-US" dirty="0"/>
              <a:t>	</a:t>
            </a:r>
            <a:endParaRPr lang="en-US" dirty="0" smtClean="0"/>
          </a:p>
          <a:p>
            <a:pPr>
              <a:lnSpc>
                <a:spcPct val="150000"/>
              </a:lnSpc>
            </a:pPr>
            <a:r>
              <a:rPr lang="en-US" dirty="0" smtClean="0"/>
              <a:t>How can you apply this experience to your own projects? </a:t>
            </a:r>
          </a:p>
          <a:p>
            <a:pPr>
              <a:lnSpc>
                <a:spcPct val="150000"/>
              </a:lnSpc>
            </a:pPr>
            <a:r>
              <a:rPr lang="en-US" dirty="0" smtClean="0"/>
              <a:t>How can you monitor the quality of your work? </a:t>
            </a:r>
          </a:p>
          <a:p>
            <a:pPr>
              <a:lnSpc>
                <a:spcPct val="150000"/>
              </a:lnSpc>
            </a:pPr>
            <a:r>
              <a:rPr lang="en-US" dirty="0" smtClean="0"/>
              <a:t>What can you do if you find that the quality of work is sub-standard? </a:t>
            </a:r>
          </a:p>
          <a:p>
            <a:pPr marL="68580" indent="0">
              <a:buNone/>
            </a:pPr>
            <a:r>
              <a:rPr lang="en-US" dirty="0"/>
              <a:t>			</a:t>
            </a:r>
          </a:p>
        </p:txBody>
      </p:sp>
      <p:pic>
        <p:nvPicPr>
          <p:cNvPr id="4" name="Picture 3"/>
          <p:cNvPicPr>
            <a:picLocks noChangeAspect="1"/>
          </p:cNvPicPr>
          <p:nvPr/>
        </p:nvPicPr>
        <p:blipFill>
          <a:blip r:embed="rId2" cstate="print">
            <a:extLst>
              <a:ext uri="{BEBA8EAE-BF5A-486C-A8C5-ECC9F3942E4B}">
                <a14:imgProps xmlns:a14="http://schemas.microsoft.com/office/drawing/2010/main">
                  <a14:imgLayer r:embed="rId3">
                    <a14:imgEffect>
                      <a14:backgroundRemoval t="10000" b="91167" l="0" r="100000"/>
                    </a14:imgEffect>
                  </a14:imgLayer>
                </a14:imgProps>
              </a:ext>
              <a:ext uri="{28A0092B-C50C-407E-A947-70E740481C1C}">
                <a14:useLocalDpi xmlns:a14="http://schemas.microsoft.com/office/drawing/2010/main" val="0"/>
              </a:ext>
            </a:extLst>
          </a:blip>
          <a:stretch>
            <a:fillRect/>
          </a:stretch>
        </p:blipFill>
        <p:spPr>
          <a:xfrm>
            <a:off x="6553200" y="4343400"/>
            <a:ext cx="1905000" cy="1905000"/>
          </a:xfrm>
          <a:prstGeom prst="rect">
            <a:avLst/>
          </a:prstGeom>
        </p:spPr>
      </p:pic>
    </p:spTree>
    <p:extLst>
      <p:ext uri="{BB962C8B-B14F-4D97-AF65-F5344CB8AC3E}">
        <p14:creationId xmlns:p14="http://schemas.microsoft.com/office/powerpoint/2010/main" val="6869463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98961541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4834" name="Picture 2" descr="magic"/>
          <p:cNvPicPr>
            <a:picLocks noChangeAspect="1" noChangeArrowheads="1"/>
          </p:cNvPicPr>
          <p:nvPr/>
        </p:nvPicPr>
        <p:blipFill>
          <a:blip r:embed="rId3" cstate="print"/>
          <a:srcRect/>
          <a:stretch>
            <a:fillRect/>
          </a:stretch>
        </p:blipFill>
        <p:spPr bwMode="auto">
          <a:xfrm>
            <a:off x="0" y="0"/>
            <a:ext cx="127000" cy="127000"/>
          </a:xfrm>
          <a:prstGeom prst="rect">
            <a:avLst/>
          </a:prstGeom>
          <a:noFill/>
          <a:ln w="9525">
            <a:noFill/>
            <a:miter lim="800000"/>
            <a:headEnd/>
            <a:tailEnd/>
          </a:ln>
          <a:effectLst/>
        </p:spPr>
      </p:pic>
      <p:sp>
        <p:nvSpPr>
          <p:cNvPr id="504835" name="Rectangle 3"/>
          <p:cNvSpPr>
            <a:spLocks noGrp="1" noChangeArrowheads="1"/>
          </p:cNvSpPr>
          <p:nvPr>
            <p:ph type="title"/>
          </p:nvPr>
        </p:nvSpPr>
        <p:spPr>
          <a:xfrm>
            <a:off x="457200" y="2868706"/>
            <a:ext cx="8229600" cy="1143000"/>
          </a:xfrm>
        </p:spPr>
        <p:txBody>
          <a:bodyPr/>
          <a:lstStyle/>
          <a:p>
            <a:r>
              <a:rPr lang="en-US" dirty="0" smtClean="0"/>
              <a:t>Being a Project Manager</a:t>
            </a:r>
            <a:endParaRPr lang="en-US" dirty="0"/>
          </a:p>
        </p:txBody>
      </p:sp>
      <p:sp>
        <p:nvSpPr>
          <p:cNvPr id="8" name="Date Placeholder 7"/>
          <p:cNvSpPr>
            <a:spLocks noGrp="1"/>
          </p:cNvSpPr>
          <p:nvPr>
            <p:ph type="dt" sz="half" idx="10"/>
          </p:nvPr>
        </p:nvSpPr>
        <p:spPr/>
        <p:txBody>
          <a:bodyPr/>
          <a:lstStyle/>
          <a:p>
            <a:r>
              <a:rPr lang="en-US" dirty="0" smtClean="0"/>
              <a:t>© AVR Associates, Ltd. 2014 B</a:t>
            </a:r>
            <a:endParaRPr lang="en-US" dirty="0"/>
          </a:p>
        </p:txBody>
      </p:sp>
      <p:sp>
        <p:nvSpPr>
          <p:cNvPr id="9" name="Footer Placeholder 8"/>
          <p:cNvSpPr>
            <a:spLocks noGrp="1"/>
          </p:cNvSpPr>
          <p:nvPr>
            <p:ph type="ftr" sz="quarter" idx="11"/>
          </p:nvPr>
        </p:nvSpPr>
        <p:spPr/>
        <p:txBody>
          <a:bodyPr/>
          <a:lstStyle/>
          <a:p>
            <a:r>
              <a:rPr lang="en-US" dirty="0" smtClean="0"/>
              <a:t>www.avrassociates.com</a:t>
            </a:r>
            <a:endParaRPr lang="en-US" dirty="0"/>
          </a:p>
        </p:txBody>
      </p:sp>
      <p:sp>
        <p:nvSpPr>
          <p:cNvPr id="10" name="Slide Number Placeholder 9"/>
          <p:cNvSpPr>
            <a:spLocks noGrp="1"/>
          </p:cNvSpPr>
          <p:nvPr>
            <p:ph type="sldNum" sz="quarter" idx="12"/>
          </p:nvPr>
        </p:nvSpPr>
        <p:spPr/>
        <p:txBody>
          <a:bodyPr/>
          <a:lstStyle/>
          <a:p>
            <a:fld id="{F238B139-C919-4C70-B851-0AD8F7A04106}" type="slidenum">
              <a:rPr lang="en-US" smtClean="0"/>
              <a:pPr/>
              <a:t>52</a:t>
            </a:fld>
            <a:endParaRPr lang="en-US" dirty="0"/>
          </a:p>
        </p:txBody>
      </p:sp>
    </p:spTree>
    <p:extLst>
      <p:ext uri="{BB962C8B-B14F-4D97-AF65-F5344CB8AC3E}">
        <p14:creationId xmlns:p14="http://schemas.microsoft.com/office/powerpoint/2010/main" val="45999610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Text Box 2"/>
          <p:cNvSpPr txBox="1">
            <a:spLocks noChangeArrowheads="1"/>
          </p:cNvSpPr>
          <p:nvPr/>
        </p:nvSpPr>
        <p:spPr bwMode="auto">
          <a:xfrm>
            <a:off x="947738" y="1074738"/>
            <a:ext cx="7481887" cy="4524315"/>
          </a:xfrm>
          <a:prstGeom prst="rect">
            <a:avLst/>
          </a:prstGeom>
          <a:noFill/>
          <a:ln w="9525">
            <a:noFill/>
            <a:miter lim="800000"/>
            <a:headEnd/>
            <a:tailEnd/>
          </a:ln>
          <a:effectLst/>
        </p:spPr>
        <p:txBody>
          <a:bodyPr>
            <a:spAutoFit/>
          </a:bodyPr>
          <a:lstStyle/>
          <a:p>
            <a:pPr algn="ctr" eaLnBrk="0" hangingPunct="0"/>
            <a:r>
              <a:rPr lang="en-US" sz="3600" b="1" i="1" dirty="0"/>
              <a:t>Project Management is about 1/3 tools and techniques</a:t>
            </a:r>
          </a:p>
          <a:p>
            <a:pPr algn="ctr" eaLnBrk="0" hangingPunct="0"/>
            <a:r>
              <a:rPr lang="en-US" sz="3600" b="1" i="1" dirty="0"/>
              <a:t>and</a:t>
            </a:r>
          </a:p>
          <a:p>
            <a:pPr algn="ctr" eaLnBrk="0" hangingPunct="0"/>
            <a:r>
              <a:rPr lang="en-US" sz="3600" b="1" i="1" dirty="0"/>
              <a:t>2/3 communications and relationships</a:t>
            </a:r>
          </a:p>
          <a:p>
            <a:pPr algn="ctr" eaLnBrk="0" hangingPunct="0"/>
            <a:endParaRPr lang="en-US" sz="3600" b="1" dirty="0"/>
          </a:p>
          <a:p>
            <a:pPr algn="ctr" eaLnBrk="0" hangingPunct="0"/>
            <a:r>
              <a:rPr lang="en-US" sz="3600" i="1" dirty="0"/>
              <a:t>It is estimated that a PM spends 90% of their time in some form of communication</a:t>
            </a:r>
          </a:p>
        </p:txBody>
      </p:sp>
      <p:sp>
        <p:nvSpPr>
          <p:cNvPr id="6" name="Date Placeholder 5"/>
          <p:cNvSpPr>
            <a:spLocks noGrp="1"/>
          </p:cNvSpPr>
          <p:nvPr>
            <p:ph type="dt" sz="half" idx="10"/>
          </p:nvPr>
        </p:nvSpPr>
        <p:spPr/>
        <p:txBody>
          <a:bodyPr/>
          <a:lstStyle/>
          <a:p>
            <a:r>
              <a:rPr lang="en-US" dirty="0" smtClean="0"/>
              <a:t>© AVR Associates, Ltd. 2014 B</a:t>
            </a:r>
            <a:endParaRPr lang="en-US" dirty="0"/>
          </a:p>
        </p:txBody>
      </p:sp>
      <p:sp>
        <p:nvSpPr>
          <p:cNvPr id="7" name="Footer Placeholder 6"/>
          <p:cNvSpPr>
            <a:spLocks noGrp="1"/>
          </p:cNvSpPr>
          <p:nvPr>
            <p:ph type="ftr" sz="quarter" idx="11"/>
          </p:nvPr>
        </p:nvSpPr>
        <p:spPr/>
        <p:txBody>
          <a:bodyPr/>
          <a:lstStyle/>
          <a:p>
            <a:r>
              <a:rPr lang="en-US" dirty="0" smtClean="0"/>
              <a:t>www.avrassociates.com</a:t>
            </a:r>
            <a:endParaRPr lang="en-US" dirty="0"/>
          </a:p>
        </p:txBody>
      </p:sp>
      <p:sp>
        <p:nvSpPr>
          <p:cNvPr id="8" name="Slide Number Placeholder 7"/>
          <p:cNvSpPr>
            <a:spLocks noGrp="1"/>
          </p:cNvSpPr>
          <p:nvPr>
            <p:ph type="sldNum" sz="quarter" idx="12"/>
          </p:nvPr>
        </p:nvSpPr>
        <p:spPr/>
        <p:txBody>
          <a:bodyPr/>
          <a:lstStyle/>
          <a:p>
            <a:fld id="{75BAC6A9-5037-48A9-A3E2-6387E0DADA30}" type="slidenum">
              <a:rPr lang="en-US" smtClean="0"/>
              <a:pPr/>
              <a:t>53</a:t>
            </a:fld>
            <a:endParaRPr lang="en-US" dirty="0"/>
          </a:p>
        </p:txBody>
      </p:sp>
    </p:spTree>
    <p:extLst>
      <p:ext uri="{BB962C8B-B14F-4D97-AF65-F5344CB8AC3E}">
        <p14:creationId xmlns:p14="http://schemas.microsoft.com/office/powerpoint/2010/main" val="400681768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986" name="Rectangle 2"/>
          <p:cNvSpPr>
            <a:spLocks noGrp="1" noChangeArrowheads="1"/>
          </p:cNvSpPr>
          <p:nvPr>
            <p:ph type="title"/>
          </p:nvPr>
        </p:nvSpPr>
        <p:spPr/>
        <p:txBody>
          <a:bodyPr/>
          <a:lstStyle/>
          <a:p>
            <a:r>
              <a:rPr lang="en-US" dirty="0">
                <a:solidFill>
                  <a:schemeClr val="tx1"/>
                </a:solidFill>
              </a:rPr>
              <a:t>Perception of a PM</a:t>
            </a:r>
          </a:p>
        </p:txBody>
      </p:sp>
      <p:sp>
        <p:nvSpPr>
          <p:cNvPr id="553987" name="Rectangle 3"/>
          <p:cNvSpPr>
            <a:spLocks noGrp="1" noChangeArrowheads="1"/>
          </p:cNvSpPr>
          <p:nvPr>
            <p:ph type="body" idx="1"/>
          </p:nvPr>
        </p:nvSpPr>
        <p:spPr>
          <a:xfrm>
            <a:off x="423863" y="1901825"/>
            <a:ext cx="8410575" cy="4070350"/>
          </a:xfrm>
        </p:spPr>
        <p:txBody>
          <a:bodyPr/>
          <a:lstStyle/>
          <a:p>
            <a:pPr eaLnBrk="0" hangingPunct="0">
              <a:spcBef>
                <a:spcPct val="0"/>
              </a:spcBef>
            </a:pPr>
            <a:r>
              <a:rPr lang="en-US" dirty="0"/>
              <a:t>Often people believe that a person trained in one of the PM “</a:t>
            </a:r>
            <a:r>
              <a:rPr lang="en-US" b="1" i="1" dirty="0"/>
              <a:t>tools”</a:t>
            </a:r>
            <a:r>
              <a:rPr lang="en-US" dirty="0"/>
              <a:t> like MS Project or Primavera qualifies that person to be a </a:t>
            </a:r>
            <a:r>
              <a:rPr lang="en-US" dirty="0" smtClean="0"/>
              <a:t>PM</a:t>
            </a:r>
          </a:p>
          <a:p>
            <a:pPr eaLnBrk="0" hangingPunct="0">
              <a:spcBef>
                <a:spcPct val="0"/>
              </a:spcBef>
            </a:pPr>
            <a:endParaRPr lang="en-US" dirty="0"/>
          </a:p>
          <a:p>
            <a:pPr marL="68580" indent="0" eaLnBrk="0" hangingPunct="0">
              <a:spcBef>
                <a:spcPct val="0"/>
              </a:spcBef>
              <a:buNone/>
            </a:pPr>
            <a:endParaRPr lang="en-US" dirty="0"/>
          </a:p>
          <a:p>
            <a:pPr eaLnBrk="0" hangingPunct="0">
              <a:spcBef>
                <a:spcPct val="0"/>
              </a:spcBef>
            </a:pPr>
            <a:r>
              <a:rPr lang="en-US" dirty="0"/>
              <a:t>Knowing how to use a tool is </a:t>
            </a:r>
            <a:r>
              <a:rPr lang="en-US" b="1" i="1" dirty="0"/>
              <a:t>significant, but not </a:t>
            </a:r>
            <a:r>
              <a:rPr lang="en-US" b="1" i="1" dirty="0" smtClean="0"/>
              <a:t>sufficient</a:t>
            </a:r>
          </a:p>
          <a:p>
            <a:pPr eaLnBrk="0" hangingPunct="0">
              <a:spcBef>
                <a:spcPct val="0"/>
              </a:spcBef>
            </a:pPr>
            <a:endParaRPr lang="en-US" b="1" i="1" dirty="0"/>
          </a:p>
          <a:p>
            <a:pPr eaLnBrk="0" hangingPunct="0">
              <a:spcBef>
                <a:spcPct val="0"/>
              </a:spcBef>
            </a:pPr>
            <a:endParaRPr lang="en-US" b="1" i="1" dirty="0"/>
          </a:p>
          <a:p>
            <a:pPr eaLnBrk="0" hangingPunct="0">
              <a:spcBef>
                <a:spcPct val="0"/>
              </a:spcBef>
            </a:pPr>
            <a:r>
              <a:rPr lang="en-US" dirty="0"/>
              <a:t>An effective PM needs significant “people or soft” skills to be successful</a:t>
            </a:r>
          </a:p>
        </p:txBody>
      </p:sp>
      <p:sp>
        <p:nvSpPr>
          <p:cNvPr id="7" name="Date Placeholder 6"/>
          <p:cNvSpPr>
            <a:spLocks noGrp="1"/>
          </p:cNvSpPr>
          <p:nvPr>
            <p:ph type="dt" sz="half" idx="10"/>
          </p:nvPr>
        </p:nvSpPr>
        <p:spPr/>
        <p:txBody>
          <a:bodyPr/>
          <a:lstStyle/>
          <a:p>
            <a:r>
              <a:rPr lang="en-US" dirty="0" smtClean="0"/>
              <a:t>© AVR Associates, Ltd. 2014 B</a:t>
            </a:r>
            <a:endParaRPr lang="en-US" dirty="0"/>
          </a:p>
        </p:txBody>
      </p:sp>
      <p:sp>
        <p:nvSpPr>
          <p:cNvPr id="8" name="Footer Placeholder 7"/>
          <p:cNvSpPr>
            <a:spLocks noGrp="1"/>
          </p:cNvSpPr>
          <p:nvPr>
            <p:ph type="ftr" sz="quarter" idx="11"/>
          </p:nvPr>
        </p:nvSpPr>
        <p:spPr/>
        <p:txBody>
          <a:bodyPr/>
          <a:lstStyle/>
          <a:p>
            <a:r>
              <a:rPr lang="en-US" dirty="0" smtClean="0"/>
              <a:t>www.avrassociates.com</a:t>
            </a:r>
            <a:endParaRPr lang="en-US" dirty="0"/>
          </a:p>
        </p:txBody>
      </p:sp>
      <p:sp>
        <p:nvSpPr>
          <p:cNvPr id="9" name="Slide Number Placeholder 8"/>
          <p:cNvSpPr>
            <a:spLocks noGrp="1"/>
          </p:cNvSpPr>
          <p:nvPr>
            <p:ph type="sldNum" sz="quarter" idx="12"/>
          </p:nvPr>
        </p:nvSpPr>
        <p:spPr/>
        <p:txBody>
          <a:bodyPr/>
          <a:lstStyle/>
          <a:p>
            <a:fld id="{F238B139-C919-4C70-B851-0AD8F7A04106}" type="slidenum">
              <a:rPr lang="en-US" smtClean="0"/>
              <a:pPr/>
              <a:t>54</a:t>
            </a:fld>
            <a:endParaRPr lang="en-US" dirty="0"/>
          </a:p>
        </p:txBody>
      </p:sp>
    </p:spTree>
    <p:extLst>
      <p:ext uri="{BB962C8B-B14F-4D97-AF65-F5344CB8AC3E}">
        <p14:creationId xmlns:p14="http://schemas.microsoft.com/office/powerpoint/2010/main" val="312441694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4" name="Rectangle 2"/>
          <p:cNvSpPr>
            <a:spLocks noGrp="1" noChangeArrowheads="1"/>
          </p:cNvSpPr>
          <p:nvPr>
            <p:ph type="title"/>
          </p:nvPr>
        </p:nvSpPr>
        <p:spPr/>
        <p:txBody>
          <a:bodyPr/>
          <a:lstStyle/>
          <a:p>
            <a:r>
              <a:rPr lang="en-US" dirty="0"/>
              <a:t>PM Skills</a:t>
            </a:r>
          </a:p>
        </p:txBody>
      </p:sp>
      <p:sp>
        <p:nvSpPr>
          <p:cNvPr id="474115" name="Rectangle 3"/>
          <p:cNvSpPr>
            <a:spLocks noGrp="1" noChangeArrowheads="1"/>
          </p:cNvSpPr>
          <p:nvPr>
            <p:ph type="body" idx="1"/>
          </p:nvPr>
        </p:nvSpPr>
        <p:spPr>
          <a:xfrm>
            <a:off x="439597" y="1295400"/>
            <a:ext cx="4160838" cy="4443413"/>
          </a:xfrm>
        </p:spPr>
        <p:txBody>
          <a:bodyPr/>
          <a:lstStyle/>
          <a:p>
            <a:pPr>
              <a:lnSpc>
                <a:spcPct val="80000"/>
              </a:lnSpc>
            </a:pPr>
            <a:r>
              <a:rPr lang="en-US" sz="2800" dirty="0"/>
              <a:t>Communication skills</a:t>
            </a:r>
          </a:p>
          <a:p>
            <a:pPr lvl="1">
              <a:lnSpc>
                <a:spcPct val="80000"/>
              </a:lnSpc>
            </a:pPr>
            <a:r>
              <a:rPr lang="en-US" sz="2400" i="1" dirty="0"/>
              <a:t>Listening</a:t>
            </a:r>
          </a:p>
          <a:p>
            <a:pPr lvl="1">
              <a:lnSpc>
                <a:spcPct val="80000"/>
              </a:lnSpc>
            </a:pPr>
            <a:r>
              <a:rPr lang="en-US" sz="2400" i="1" dirty="0"/>
              <a:t>Persuading</a:t>
            </a:r>
          </a:p>
          <a:p>
            <a:pPr>
              <a:lnSpc>
                <a:spcPct val="80000"/>
              </a:lnSpc>
            </a:pPr>
            <a:r>
              <a:rPr lang="en-US" sz="2800" dirty="0"/>
              <a:t>Organizational skills</a:t>
            </a:r>
          </a:p>
          <a:p>
            <a:pPr lvl="1">
              <a:lnSpc>
                <a:spcPct val="80000"/>
              </a:lnSpc>
            </a:pPr>
            <a:r>
              <a:rPr lang="en-US" sz="2400" i="1" dirty="0"/>
              <a:t>Planning</a:t>
            </a:r>
          </a:p>
          <a:p>
            <a:pPr lvl="1">
              <a:lnSpc>
                <a:spcPct val="80000"/>
              </a:lnSpc>
            </a:pPr>
            <a:r>
              <a:rPr lang="en-US" sz="2400" i="1" dirty="0"/>
              <a:t>Goal Setting</a:t>
            </a:r>
          </a:p>
          <a:p>
            <a:pPr lvl="1">
              <a:lnSpc>
                <a:spcPct val="80000"/>
              </a:lnSpc>
            </a:pPr>
            <a:r>
              <a:rPr lang="en-US" sz="2400" i="1" dirty="0"/>
              <a:t>Analyzing</a:t>
            </a:r>
          </a:p>
          <a:p>
            <a:pPr>
              <a:lnSpc>
                <a:spcPct val="80000"/>
              </a:lnSpc>
            </a:pPr>
            <a:r>
              <a:rPr lang="en-US" sz="2800" dirty="0"/>
              <a:t>Team-building skills</a:t>
            </a:r>
          </a:p>
          <a:p>
            <a:pPr lvl="1">
              <a:lnSpc>
                <a:spcPct val="80000"/>
              </a:lnSpc>
            </a:pPr>
            <a:r>
              <a:rPr lang="en-US" sz="2400" i="1" dirty="0"/>
              <a:t>Empathy</a:t>
            </a:r>
          </a:p>
          <a:p>
            <a:pPr lvl="1">
              <a:lnSpc>
                <a:spcPct val="80000"/>
              </a:lnSpc>
            </a:pPr>
            <a:r>
              <a:rPr lang="en-US" sz="2400" i="1" dirty="0"/>
              <a:t>Motivation</a:t>
            </a:r>
          </a:p>
          <a:p>
            <a:pPr lvl="1">
              <a:lnSpc>
                <a:spcPct val="80000"/>
              </a:lnSpc>
            </a:pPr>
            <a:r>
              <a:rPr lang="en-US" sz="2400" i="1" dirty="0"/>
              <a:t>Esprit de corps</a:t>
            </a:r>
          </a:p>
          <a:p>
            <a:pPr lvl="1">
              <a:lnSpc>
                <a:spcPct val="80000"/>
              </a:lnSpc>
            </a:pPr>
            <a:endParaRPr lang="en-US" sz="2400" dirty="0"/>
          </a:p>
        </p:txBody>
      </p:sp>
      <p:sp>
        <p:nvSpPr>
          <p:cNvPr id="474116" name="Rectangle 4"/>
          <p:cNvSpPr>
            <a:spLocks noChangeArrowheads="1"/>
          </p:cNvSpPr>
          <p:nvPr/>
        </p:nvSpPr>
        <p:spPr bwMode="auto">
          <a:xfrm>
            <a:off x="5105400" y="609600"/>
            <a:ext cx="3695700" cy="4370387"/>
          </a:xfrm>
          <a:prstGeom prst="rect">
            <a:avLst/>
          </a:prstGeom>
          <a:noFill/>
          <a:ln w="9525">
            <a:noFill/>
            <a:miter lim="800000"/>
            <a:headEnd/>
            <a:tailEnd/>
          </a:ln>
          <a:effectLst/>
        </p:spPr>
        <p:txBody>
          <a:bodyPr/>
          <a:lstStyle/>
          <a:p>
            <a:pPr marL="342900" indent="-342900">
              <a:lnSpc>
                <a:spcPct val="80000"/>
              </a:lnSpc>
              <a:spcBef>
                <a:spcPct val="20000"/>
              </a:spcBef>
              <a:buFontTx/>
              <a:buChar char="•"/>
            </a:pPr>
            <a:r>
              <a:rPr lang="en-US" sz="2800" dirty="0"/>
              <a:t>Leadership Skills</a:t>
            </a:r>
          </a:p>
          <a:p>
            <a:pPr marL="742950" lvl="1" indent="-285750">
              <a:lnSpc>
                <a:spcPct val="80000"/>
              </a:lnSpc>
              <a:spcBef>
                <a:spcPct val="20000"/>
              </a:spcBef>
              <a:buFontTx/>
              <a:buChar char="–"/>
            </a:pPr>
            <a:r>
              <a:rPr lang="en-US" sz="2400" i="1" dirty="0"/>
              <a:t>Set example</a:t>
            </a:r>
          </a:p>
          <a:p>
            <a:pPr marL="742950" lvl="1" indent="-285750">
              <a:lnSpc>
                <a:spcPct val="80000"/>
              </a:lnSpc>
              <a:spcBef>
                <a:spcPct val="20000"/>
              </a:spcBef>
              <a:buFontTx/>
              <a:buChar char="–"/>
            </a:pPr>
            <a:r>
              <a:rPr lang="en-US" sz="2400" i="1" dirty="0"/>
              <a:t>Energetic</a:t>
            </a:r>
          </a:p>
          <a:p>
            <a:pPr marL="742950" lvl="1" indent="-285750">
              <a:lnSpc>
                <a:spcPct val="80000"/>
              </a:lnSpc>
              <a:spcBef>
                <a:spcPct val="20000"/>
              </a:spcBef>
              <a:buFontTx/>
              <a:buChar char="–"/>
            </a:pPr>
            <a:r>
              <a:rPr lang="en-US" sz="2400" i="1" dirty="0"/>
              <a:t>Vision (big picture)</a:t>
            </a:r>
          </a:p>
          <a:p>
            <a:pPr marL="742950" lvl="1" indent="-285750">
              <a:lnSpc>
                <a:spcPct val="80000"/>
              </a:lnSpc>
              <a:spcBef>
                <a:spcPct val="20000"/>
              </a:spcBef>
              <a:buFontTx/>
              <a:buChar char="–"/>
            </a:pPr>
            <a:r>
              <a:rPr lang="en-US" sz="2400" i="1" dirty="0"/>
              <a:t>Delegates</a:t>
            </a:r>
          </a:p>
          <a:p>
            <a:pPr marL="742950" lvl="1" indent="-285750">
              <a:lnSpc>
                <a:spcPct val="80000"/>
              </a:lnSpc>
              <a:spcBef>
                <a:spcPct val="20000"/>
              </a:spcBef>
              <a:buFontTx/>
              <a:buChar char="–"/>
            </a:pPr>
            <a:r>
              <a:rPr lang="en-US" sz="2400" i="1" dirty="0"/>
              <a:t>Positive</a:t>
            </a:r>
          </a:p>
          <a:p>
            <a:pPr marL="342900" indent="-342900">
              <a:lnSpc>
                <a:spcPct val="80000"/>
              </a:lnSpc>
              <a:spcBef>
                <a:spcPct val="20000"/>
              </a:spcBef>
              <a:buFontTx/>
              <a:buChar char="•"/>
            </a:pPr>
            <a:r>
              <a:rPr lang="en-US" sz="2800" dirty="0"/>
              <a:t>Coping skills</a:t>
            </a:r>
          </a:p>
          <a:p>
            <a:pPr marL="742950" lvl="1" indent="-285750">
              <a:lnSpc>
                <a:spcPct val="80000"/>
              </a:lnSpc>
              <a:spcBef>
                <a:spcPct val="20000"/>
              </a:spcBef>
              <a:buFontTx/>
              <a:buChar char="–"/>
            </a:pPr>
            <a:r>
              <a:rPr lang="en-US" sz="2400" i="1" dirty="0"/>
              <a:t>Flexibility</a:t>
            </a:r>
          </a:p>
          <a:p>
            <a:pPr marL="742950" lvl="1" indent="-285750">
              <a:lnSpc>
                <a:spcPct val="80000"/>
              </a:lnSpc>
              <a:spcBef>
                <a:spcPct val="20000"/>
              </a:spcBef>
              <a:buFontTx/>
              <a:buChar char="–"/>
            </a:pPr>
            <a:r>
              <a:rPr lang="en-US" sz="2400" i="1" dirty="0"/>
              <a:t>Creativity</a:t>
            </a:r>
          </a:p>
          <a:p>
            <a:pPr marL="742950" lvl="1" indent="-285750">
              <a:lnSpc>
                <a:spcPct val="80000"/>
              </a:lnSpc>
              <a:spcBef>
                <a:spcPct val="20000"/>
              </a:spcBef>
              <a:buFontTx/>
              <a:buChar char="–"/>
            </a:pPr>
            <a:r>
              <a:rPr lang="en-US" sz="2400" i="1" dirty="0"/>
              <a:t>Patience</a:t>
            </a:r>
          </a:p>
          <a:p>
            <a:pPr marL="742950" lvl="1" indent="-285750">
              <a:lnSpc>
                <a:spcPct val="80000"/>
              </a:lnSpc>
              <a:spcBef>
                <a:spcPct val="20000"/>
              </a:spcBef>
              <a:buFontTx/>
              <a:buChar char="–"/>
            </a:pPr>
            <a:r>
              <a:rPr lang="en-US" sz="2400" i="1" dirty="0"/>
              <a:t>Persistence</a:t>
            </a:r>
          </a:p>
          <a:p>
            <a:pPr marL="742950" lvl="1" indent="-285750">
              <a:lnSpc>
                <a:spcPct val="80000"/>
              </a:lnSpc>
              <a:spcBef>
                <a:spcPct val="20000"/>
              </a:spcBef>
              <a:buFontTx/>
              <a:buChar char="–"/>
            </a:pPr>
            <a:endParaRPr lang="en-US" sz="2400" dirty="0">
              <a:solidFill>
                <a:srgbClr val="0000FF"/>
              </a:solidFill>
            </a:endParaRPr>
          </a:p>
        </p:txBody>
      </p:sp>
      <p:sp>
        <p:nvSpPr>
          <p:cNvPr id="8" name="Date Placeholder 7"/>
          <p:cNvSpPr>
            <a:spLocks noGrp="1"/>
          </p:cNvSpPr>
          <p:nvPr>
            <p:ph type="dt" sz="half" idx="10"/>
          </p:nvPr>
        </p:nvSpPr>
        <p:spPr/>
        <p:txBody>
          <a:bodyPr/>
          <a:lstStyle/>
          <a:p>
            <a:r>
              <a:rPr lang="en-US" dirty="0" smtClean="0"/>
              <a:t>© AVR Associates, Ltd. 2014 B</a:t>
            </a:r>
            <a:endParaRPr lang="en-US" dirty="0"/>
          </a:p>
        </p:txBody>
      </p:sp>
      <p:sp>
        <p:nvSpPr>
          <p:cNvPr id="9" name="Footer Placeholder 8"/>
          <p:cNvSpPr>
            <a:spLocks noGrp="1"/>
          </p:cNvSpPr>
          <p:nvPr>
            <p:ph type="ftr" sz="quarter" idx="11"/>
          </p:nvPr>
        </p:nvSpPr>
        <p:spPr/>
        <p:txBody>
          <a:bodyPr/>
          <a:lstStyle/>
          <a:p>
            <a:r>
              <a:rPr lang="en-US" dirty="0" smtClean="0"/>
              <a:t>www.avrassociates.com</a:t>
            </a:r>
            <a:endParaRPr lang="en-US" dirty="0"/>
          </a:p>
        </p:txBody>
      </p:sp>
      <p:sp>
        <p:nvSpPr>
          <p:cNvPr id="10" name="Slide Number Placeholder 9"/>
          <p:cNvSpPr>
            <a:spLocks noGrp="1"/>
          </p:cNvSpPr>
          <p:nvPr>
            <p:ph type="sldNum" sz="quarter" idx="12"/>
          </p:nvPr>
        </p:nvSpPr>
        <p:spPr/>
        <p:txBody>
          <a:bodyPr/>
          <a:lstStyle/>
          <a:p>
            <a:fld id="{F238B139-C919-4C70-B851-0AD8F7A04106}" type="slidenum">
              <a:rPr lang="en-US" smtClean="0"/>
              <a:pPr/>
              <a:t>55</a:t>
            </a:fld>
            <a:endParaRPr lang="en-US" dirty="0"/>
          </a:p>
        </p:txBody>
      </p:sp>
      <p:sp>
        <p:nvSpPr>
          <p:cNvPr id="2" name="TextBox 1"/>
          <p:cNvSpPr txBox="1"/>
          <p:nvPr/>
        </p:nvSpPr>
        <p:spPr>
          <a:xfrm>
            <a:off x="3962400" y="5087034"/>
            <a:ext cx="4953000"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t>a feeling of pride, fellowship, and common loyalty shared by the members of a particular group</a:t>
            </a:r>
            <a:endParaRPr lang="en-US" dirty="0"/>
          </a:p>
        </p:txBody>
      </p:sp>
      <p:cxnSp>
        <p:nvCxnSpPr>
          <p:cNvPr id="4" name="Elbow Connector 3"/>
          <p:cNvCxnSpPr>
            <a:stCxn id="2" idx="1"/>
          </p:cNvCxnSpPr>
          <p:nvPr/>
        </p:nvCxnSpPr>
        <p:spPr>
          <a:xfrm rot="10800000">
            <a:off x="2971800" y="5410200"/>
            <a:ext cx="990600" cy="1"/>
          </a:xfrm>
          <a:prstGeom prst="bentConnector3">
            <a:avLst/>
          </a:prstGeom>
          <a:ln w="762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26206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ChangeArrowheads="1"/>
          </p:cNvSpPr>
          <p:nvPr>
            <p:ph type="title"/>
          </p:nvPr>
        </p:nvSpPr>
        <p:spPr/>
        <p:txBody>
          <a:bodyPr/>
          <a:lstStyle/>
          <a:p>
            <a:r>
              <a:rPr lang="en-US" dirty="0">
                <a:solidFill>
                  <a:schemeClr val="tx1"/>
                </a:solidFill>
              </a:rPr>
              <a:t>PM Skills</a:t>
            </a:r>
            <a:r>
              <a:rPr lang="en-US" sz="3600" b="0" baseline="-25000" dirty="0">
                <a:solidFill>
                  <a:schemeClr val="tx1"/>
                </a:solidFill>
              </a:rPr>
              <a:t>2</a:t>
            </a:r>
          </a:p>
        </p:txBody>
      </p:sp>
      <p:sp>
        <p:nvSpPr>
          <p:cNvPr id="352259" name="Rectangle 3"/>
          <p:cNvSpPr>
            <a:spLocks noGrp="1" noChangeArrowheads="1"/>
          </p:cNvSpPr>
          <p:nvPr>
            <p:ph type="body" idx="1"/>
          </p:nvPr>
        </p:nvSpPr>
        <p:spPr/>
        <p:txBody>
          <a:bodyPr/>
          <a:lstStyle/>
          <a:p>
            <a:pPr>
              <a:lnSpc>
                <a:spcPct val="90000"/>
              </a:lnSpc>
            </a:pPr>
            <a:r>
              <a:rPr lang="en-US" dirty="0"/>
              <a:t>Awareness of project environment</a:t>
            </a:r>
          </a:p>
          <a:p>
            <a:pPr lvl="1">
              <a:lnSpc>
                <a:spcPct val="90000"/>
              </a:lnSpc>
            </a:pPr>
            <a:r>
              <a:rPr lang="en-US" i="1" dirty="0"/>
              <a:t>Changing technology</a:t>
            </a:r>
          </a:p>
          <a:p>
            <a:pPr lvl="1">
              <a:lnSpc>
                <a:spcPct val="90000"/>
              </a:lnSpc>
            </a:pPr>
            <a:r>
              <a:rPr lang="en-US" i="1" dirty="0"/>
              <a:t>Risk Management</a:t>
            </a:r>
          </a:p>
          <a:p>
            <a:pPr lvl="1">
              <a:lnSpc>
                <a:spcPct val="90000"/>
              </a:lnSpc>
            </a:pPr>
            <a:r>
              <a:rPr lang="en-US" i="1" dirty="0"/>
              <a:t>Politics</a:t>
            </a:r>
          </a:p>
          <a:p>
            <a:pPr lvl="1">
              <a:lnSpc>
                <a:spcPct val="90000"/>
              </a:lnSpc>
            </a:pPr>
            <a:r>
              <a:rPr lang="en-US" i="1" dirty="0"/>
              <a:t>Assumption validity</a:t>
            </a:r>
          </a:p>
          <a:p>
            <a:pPr lvl="1">
              <a:lnSpc>
                <a:spcPct val="90000"/>
              </a:lnSpc>
            </a:pPr>
            <a:r>
              <a:rPr lang="en-US" i="1" dirty="0"/>
              <a:t>The emotional side of change</a:t>
            </a:r>
          </a:p>
          <a:p>
            <a:pPr>
              <a:lnSpc>
                <a:spcPct val="90000"/>
              </a:lnSpc>
            </a:pPr>
            <a:r>
              <a:rPr lang="en-US" dirty="0"/>
              <a:t>Technical skills</a:t>
            </a:r>
          </a:p>
          <a:p>
            <a:pPr lvl="1">
              <a:lnSpc>
                <a:spcPct val="90000"/>
              </a:lnSpc>
            </a:pPr>
            <a:r>
              <a:rPr lang="en-US" i="1" dirty="0"/>
              <a:t>Experience</a:t>
            </a:r>
          </a:p>
          <a:p>
            <a:pPr lvl="1">
              <a:lnSpc>
                <a:spcPct val="90000"/>
              </a:lnSpc>
            </a:pPr>
            <a:r>
              <a:rPr lang="en-US" i="1" dirty="0"/>
              <a:t>Project knowledge</a:t>
            </a:r>
          </a:p>
          <a:p>
            <a:pPr>
              <a:lnSpc>
                <a:spcPct val="90000"/>
              </a:lnSpc>
            </a:pPr>
            <a:endParaRPr lang="en-US" dirty="0"/>
          </a:p>
        </p:txBody>
      </p:sp>
      <p:sp>
        <p:nvSpPr>
          <p:cNvPr id="7" name="Date Placeholder 6"/>
          <p:cNvSpPr>
            <a:spLocks noGrp="1"/>
          </p:cNvSpPr>
          <p:nvPr>
            <p:ph type="dt" sz="half" idx="10"/>
          </p:nvPr>
        </p:nvSpPr>
        <p:spPr/>
        <p:txBody>
          <a:bodyPr/>
          <a:lstStyle/>
          <a:p>
            <a:r>
              <a:rPr lang="en-US" dirty="0" smtClean="0"/>
              <a:t>© AVR Associates, Ltd. 2014 B</a:t>
            </a:r>
            <a:endParaRPr lang="en-US" dirty="0"/>
          </a:p>
        </p:txBody>
      </p:sp>
      <p:sp>
        <p:nvSpPr>
          <p:cNvPr id="8" name="Footer Placeholder 7"/>
          <p:cNvSpPr>
            <a:spLocks noGrp="1"/>
          </p:cNvSpPr>
          <p:nvPr>
            <p:ph type="ftr" sz="quarter" idx="11"/>
          </p:nvPr>
        </p:nvSpPr>
        <p:spPr/>
        <p:txBody>
          <a:bodyPr/>
          <a:lstStyle/>
          <a:p>
            <a:r>
              <a:rPr lang="en-US" dirty="0" smtClean="0"/>
              <a:t>www.avrassociates.com</a:t>
            </a:r>
            <a:endParaRPr lang="en-US" dirty="0"/>
          </a:p>
        </p:txBody>
      </p:sp>
      <p:sp>
        <p:nvSpPr>
          <p:cNvPr id="9" name="Slide Number Placeholder 8"/>
          <p:cNvSpPr>
            <a:spLocks noGrp="1"/>
          </p:cNvSpPr>
          <p:nvPr>
            <p:ph type="sldNum" sz="quarter" idx="12"/>
          </p:nvPr>
        </p:nvSpPr>
        <p:spPr/>
        <p:txBody>
          <a:bodyPr/>
          <a:lstStyle/>
          <a:p>
            <a:fld id="{F238B139-C919-4C70-B851-0AD8F7A04106}" type="slidenum">
              <a:rPr lang="en-US" smtClean="0"/>
              <a:pPr/>
              <a:t>56</a:t>
            </a:fld>
            <a:endParaRPr lang="en-US" dirty="0"/>
          </a:p>
        </p:txBody>
      </p:sp>
    </p:spTree>
    <p:extLst>
      <p:ext uri="{BB962C8B-B14F-4D97-AF65-F5344CB8AC3E}">
        <p14:creationId xmlns:p14="http://schemas.microsoft.com/office/powerpoint/2010/main" val="55806931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2"/>
          <p:cNvSpPr>
            <a:spLocks noGrp="1" noChangeArrowheads="1"/>
          </p:cNvSpPr>
          <p:nvPr>
            <p:ph type="title"/>
          </p:nvPr>
        </p:nvSpPr>
        <p:spPr/>
        <p:txBody>
          <a:bodyPr/>
          <a:lstStyle/>
          <a:p>
            <a:r>
              <a:rPr lang="en-US" dirty="0">
                <a:solidFill>
                  <a:schemeClr val="tx1"/>
                </a:solidFill>
              </a:rPr>
              <a:t>PM Skills</a:t>
            </a:r>
            <a:r>
              <a:rPr lang="en-US" sz="3600" b="0" baseline="-25000" dirty="0">
                <a:solidFill>
                  <a:schemeClr val="tx1"/>
                </a:solidFill>
              </a:rPr>
              <a:t>3</a:t>
            </a:r>
          </a:p>
        </p:txBody>
      </p:sp>
      <p:sp>
        <p:nvSpPr>
          <p:cNvPr id="353283" name="Rectangle 3"/>
          <p:cNvSpPr>
            <a:spLocks noGrp="1" noChangeArrowheads="1"/>
          </p:cNvSpPr>
          <p:nvPr>
            <p:ph type="body" idx="1"/>
          </p:nvPr>
        </p:nvSpPr>
        <p:spPr/>
        <p:txBody>
          <a:bodyPr/>
          <a:lstStyle/>
          <a:p>
            <a:r>
              <a:rPr lang="en-US" dirty="0"/>
              <a:t>Common Sense</a:t>
            </a:r>
          </a:p>
          <a:p>
            <a:pPr lvl="1"/>
            <a:r>
              <a:rPr lang="en-US" dirty="0"/>
              <a:t>…and more</a:t>
            </a:r>
          </a:p>
          <a:p>
            <a:pPr lvl="1"/>
            <a:r>
              <a:rPr lang="en-US" dirty="0"/>
              <a:t>+ the tools, software, etc.</a:t>
            </a:r>
          </a:p>
          <a:p>
            <a:endParaRPr lang="en-US" dirty="0"/>
          </a:p>
        </p:txBody>
      </p:sp>
      <p:sp>
        <p:nvSpPr>
          <p:cNvPr id="7" name="Date Placeholder 6"/>
          <p:cNvSpPr>
            <a:spLocks noGrp="1"/>
          </p:cNvSpPr>
          <p:nvPr>
            <p:ph type="dt" sz="half" idx="10"/>
          </p:nvPr>
        </p:nvSpPr>
        <p:spPr/>
        <p:txBody>
          <a:bodyPr/>
          <a:lstStyle/>
          <a:p>
            <a:r>
              <a:rPr lang="en-US" dirty="0" smtClean="0"/>
              <a:t>© AVR Associates, Ltd. 2014 B</a:t>
            </a:r>
            <a:endParaRPr lang="en-US" dirty="0"/>
          </a:p>
        </p:txBody>
      </p:sp>
      <p:sp>
        <p:nvSpPr>
          <p:cNvPr id="8" name="Footer Placeholder 7"/>
          <p:cNvSpPr>
            <a:spLocks noGrp="1"/>
          </p:cNvSpPr>
          <p:nvPr>
            <p:ph type="ftr" sz="quarter" idx="11"/>
          </p:nvPr>
        </p:nvSpPr>
        <p:spPr/>
        <p:txBody>
          <a:bodyPr/>
          <a:lstStyle/>
          <a:p>
            <a:r>
              <a:rPr lang="en-US" dirty="0" smtClean="0"/>
              <a:t>www.avrassociates.com</a:t>
            </a:r>
            <a:endParaRPr lang="en-US" dirty="0"/>
          </a:p>
        </p:txBody>
      </p:sp>
      <p:sp>
        <p:nvSpPr>
          <p:cNvPr id="9" name="Slide Number Placeholder 8"/>
          <p:cNvSpPr>
            <a:spLocks noGrp="1"/>
          </p:cNvSpPr>
          <p:nvPr>
            <p:ph type="sldNum" sz="quarter" idx="12"/>
          </p:nvPr>
        </p:nvSpPr>
        <p:spPr/>
        <p:txBody>
          <a:bodyPr/>
          <a:lstStyle/>
          <a:p>
            <a:fld id="{F238B139-C919-4C70-B851-0AD8F7A04106}" type="slidenum">
              <a:rPr lang="en-US" smtClean="0"/>
              <a:pPr/>
              <a:t>57</a:t>
            </a:fld>
            <a:endParaRPr lang="en-US" dirty="0"/>
          </a:p>
        </p:txBody>
      </p:sp>
    </p:spTree>
    <p:extLst>
      <p:ext uri="{BB962C8B-B14F-4D97-AF65-F5344CB8AC3E}">
        <p14:creationId xmlns:p14="http://schemas.microsoft.com/office/powerpoint/2010/main" val="91429505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02" name="Rectangle 2"/>
          <p:cNvSpPr>
            <a:spLocks noGrp="1" noChangeArrowheads="1"/>
          </p:cNvSpPr>
          <p:nvPr>
            <p:ph type="title"/>
          </p:nvPr>
        </p:nvSpPr>
        <p:spPr>
          <a:xfrm>
            <a:off x="412377" y="331694"/>
            <a:ext cx="8229600" cy="1143000"/>
          </a:xfrm>
        </p:spPr>
        <p:txBody>
          <a:bodyPr/>
          <a:lstStyle/>
          <a:p>
            <a:r>
              <a:rPr lang="en-US" dirty="0"/>
              <a:t>Summary</a:t>
            </a:r>
          </a:p>
        </p:txBody>
      </p:sp>
      <p:sp>
        <p:nvSpPr>
          <p:cNvPr id="614403" name="Rectangle 3"/>
          <p:cNvSpPr>
            <a:spLocks noGrp="1" noChangeArrowheads="1"/>
          </p:cNvSpPr>
          <p:nvPr>
            <p:ph type="body" idx="1"/>
          </p:nvPr>
        </p:nvSpPr>
        <p:spPr>
          <a:xfrm>
            <a:off x="437776" y="1254218"/>
            <a:ext cx="8356600" cy="4922463"/>
          </a:xfrm>
        </p:spPr>
        <p:txBody>
          <a:bodyPr/>
          <a:lstStyle/>
          <a:p>
            <a:r>
              <a:rPr lang="en-US" sz="2800" dirty="0"/>
              <a:t>Use an effective and accepted project management process</a:t>
            </a:r>
          </a:p>
          <a:p>
            <a:r>
              <a:rPr lang="en-US" sz="2800" dirty="0"/>
              <a:t>Being sensitive to the participation and support of appropriate </a:t>
            </a:r>
            <a:r>
              <a:rPr lang="en-US" sz="2800" dirty="0" smtClean="0"/>
              <a:t>people, your stakeholders</a:t>
            </a:r>
            <a:endParaRPr lang="en-US" sz="2800" dirty="0"/>
          </a:p>
          <a:p>
            <a:r>
              <a:rPr lang="en-US" sz="2800" dirty="0"/>
              <a:t>Negotiate for adequate resources and support</a:t>
            </a:r>
          </a:p>
          <a:p>
            <a:r>
              <a:rPr lang="en-US" sz="2800" dirty="0"/>
              <a:t>Demonstrate effective leadership (vision) and management (control) as PM</a:t>
            </a:r>
          </a:p>
          <a:p>
            <a:r>
              <a:rPr lang="en-US" sz="2800" dirty="0"/>
              <a:t>Employ effective </a:t>
            </a:r>
            <a:r>
              <a:rPr lang="en-US" sz="2800" dirty="0" smtClean="0"/>
              <a:t>PLANNING, EXECUTION </a:t>
            </a:r>
            <a:r>
              <a:rPr lang="en-US" sz="2800" dirty="0"/>
              <a:t>and CONTROL</a:t>
            </a:r>
          </a:p>
          <a:p>
            <a:r>
              <a:rPr lang="en-US" sz="2800" dirty="0"/>
              <a:t>Communicate, Communicate, Communicate</a:t>
            </a:r>
          </a:p>
        </p:txBody>
      </p:sp>
      <p:sp>
        <p:nvSpPr>
          <p:cNvPr id="7" name="Date Placeholder 6"/>
          <p:cNvSpPr>
            <a:spLocks noGrp="1"/>
          </p:cNvSpPr>
          <p:nvPr>
            <p:ph type="dt" sz="half" idx="10"/>
          </p:nvPr>
        </p:nvSpPr>
        <p:spPr/>
        <p:txBody>
          <a:bodyPr/>
          <a:lstStyle/>
          <a:p>
            <a:r>
              <a:rPr lang="en-US" dirty="0" smtClean="0"/>
              <a:t>© AVR Associates, Ltd. 2014 B</a:t>
            </a:r>
            <a:endParaRPr lang="en-US" dirty="0"/>
          </a:p>
        </p:txBody>
      </p:sp>
      <p:sp>
        <p:nvSpPr>
          <p:cNvPr id="8" name="Footer Placeholder 7"/>
          <p:cNvSpPr>
            <a:spLocks noGrp="1"/>
          </p:cNvSpPr>
          <p:nvPr>
            <p:ph type="ftr" sz="quarter" idx="11"/>
          </p:nvPr>
        </p:nvSpPr>
        <p:spPr/>
        <p:txBody>
          <a:bodyPr/>
          <a:lstStyle/>
          <a:p>
            <a:r>
              <a:rPr lang="en-US" dirty="0" smtClean="0"/>
              <a:t>www.avrassociates.com</a:t>
            </a:r>
            <a:endParaRPr lang="en-US" dirty="0"/>
          </a:p>
        </p:txBody>
      </p:sp>
      <p:sp>
        <p:nvSpPr>
          <p:cNvPr id="9" name="Slide Number Placeholder 8"/>
          <p:cNvSpPr>
            <a:spLocks noGrp="1"/>
          </p:cNvSpPr>
          <p:nvPr>
            <p:ph type="sldNum" sz="quarter" idx="12"/>
          </p:nvPr>
        </p:nvSpPr>
        <p:spPr/>
        <p:txBody>
          <a:bodyPr/>
          <a:lstStyle/>
          <a:p>
            <a:fld id="{F238B139-C919-4C70-B851-0AD8F7A04106}" type="slidenum">
              <a:rPr lang="en-US" smtClean="0"/>
              <a:pPr/>
              <a:t>58</a:t>
            </a:fld>
            <a:endParaRPr lang="en-US" dirty="0"/>
          </a:p>
        </p:txBody>
      </p:sp>
    </p:spTree>
    <p:extLst>
      <p:ext uri="{BB962C8B-B14F-4D97-AF65-F5344CB8AC3E}">
        <p14:creationId xmlns:p14="http://schemas.microsoft.com/office/powerpoint/2010/main" val="15066248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Team STAGES</a:t>
            </a:r>
            <a:endParaRPr lang="en-US" sz="2400" dirty="0"/>
          </a:p>
        </p:txBody>
      </p:sp>
      <p:sp>
        <p:nvSpPr>
          <p:cNvPr id="3" name="Content Placeholder 2"/>
          <p:cNvSpPr>
            <a:spLocks noGrp="1"/>
          </p:cNvSpPr>
          <p:nvPr>
            <p:ph idx="1"/>
          </p:nvPr>
        </p:nvSpPr>
        <p:spPr/>
        <p:txBody>
          <a:bodyPr>
            <a:normAutofit/>
          </a:bodyPr>
          <a:lstStyle/>
          <a:p>
            <a:r>
              <a:rPr lang="en-US" sz="3200" b="1" dirty="0" smtClean="0"/>
              <a:t>Forming</a:t>
            </a:r>
            <a:r>
              <a:rPr lang="en-US" dirty="0" smtClean="0"/>
              <a:t> team meets learns about a project and formal roles and responsibilities </a:t>
            </a:r>
            <a:r>
              <a:rPr lang="en-US" dirty="0"/>
              <a:t>t</a:t>
            </a:r>
            <a:r>
              <a:rPr lang="en-US" dirty="0" smtClean="0"/>
              <a:t>eam member are more independent and not as open in this phase. </a:t>
            </a:r>
          </a:p>
          <a:p>
            <a:r>
              <a:rPr lang="en-US" sz="3200" b="1" dirty="0" smtClean="0"/>
              <a:t>Storming</a:t>
            </a:r>
            <a:r>
              <a:rPr lang="en-US" b="1" dirty="0" smtClean="0"/>
              <a:t> </a:t>
            </a:r>
            <a:r>
              <a:rPr lang="en-US" dirty="0" smtClean="0"/>
              <a:t>team beings to address the project work, technical decisions and project management approach. If team members are not collaborative and open to differing ideas and perspectives the environment can become destructive. </a:t>
            </a:r>
          </a:p>
          <a:p>
            <a:r>
              <a:rPr lang="en-US" sz="3200" b="1" dirty="0" smtClean="0"/>
              <a:t>Norming</a:t>
            </a:r>
            <a:r>
              <a:rPr lang="en-US" sz="3600" b="1" dirty="0" smtClean="0"/>
              <a:t> </a:t>
            </a:r>
            <a:r>
              <a:rPr lang="en-US" sz="1800" dirty="0" smtClean="0"/>
              <a:t>members begin to work together and adjust work habits and behaviors that support, team starts to trust each other. </a:t>
            </a:r>
            <a:endParaRPr lang="en-US" sz="2800" dirty="0"/>
          </a:p>
        </p:txBody>
      </p:sp>
    </p:spTree>
    <p:extLst>
      <p:ext uri="{BB962C8B-B14F-4D97-AF65-F5344CB8AC3E}">
        <p14:creationId xmlns:p14="http://schemas.microsoft.com/office/powerpoint/2010/main" val="1755528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Team Stages Continued…</a:t>
            </a:r>
            <a:br>
              <a:rPr lang="en-US" dirty="0" smtClean="0"/>
            </a:br>
            <a:endParaRPr lang="en-US" dirty="0"/>
          </a:p>
        </p:txBody>
      </p:sp>
      <p:sp>
        <p:nvSpPr>
          <p:cNvPr id="3" name="Content Placeholder 2"/>
          <p:cNvSpPr>
            <a:spLocks noGrp="1"/>
          </p:cNvSpPr>
          <p:nvPr>
            <p:ph idx="1"/>
          </p:nvPr>
        </p:nvSpPr>
        <p:spPr/>
        <p:txBody>
          <a:bodyPr/>
          <a:lstStyle/>
          <a:p>
            <a:r>
              <a:rPr lang="en-US" sz="3200" b="1" dirty="0" smtClean="0"/>
              <a:t>Performing </a:t>
            </a:r>
            <a:r>
              <a:rPr lang="en-US" dirty="0" smtClean="0"/>
              <a:t>teams that reach the performing stage function as well organized unit. They are interdependent and work through issues smoothly and effectively. </a:t>
            </a:r>
          </a:p>
          <a:p>
            <a:endParaRPr lang="en-US" dirty="0"/>
          </a:p>
          <a:p>
            <a:endParaRPr lang="en-US" dirty="0" smtClean="0"/>
          </a:p>
          <a:p>
            <a:r>
              <a:rPr lang="en-US" sz="3200" b="1" dirty="0" smtClean="0"/>
              <a:t>Adjourning </a:t>
            </a:r>
            <a:r>
              <a:rPr lang="en-US" dirty="0" smtClean="0"/>
              <a:t>the team completes the work and moves on from the project</a:t>
            </a:r>
            <a:endParaRPr lang="en-US" dirty="0"/>
          </a:p>
        </p:txBody>
      </p:sp>
    </p:spTree>
    <p:extLst>
      <p:ext uri="{BB962C8B-B14F-4D97-AF65-F5344CB8AC3E}">
        <p14:creationId xmlns:p14="http://schemas.microsoft.com/office/powerpoint/2010/main" val="3669158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BUILDING</a:t>
            </a:r>
            <a:endParaRPr lang="en-US" dirty="0"/>
          </a:p>
        </p:txBody>
      </p:sp>
      <p:sp>
        <p:nvSpPr>
          <p:cNvPr id="3" name="Content Placeholder 2"/>
          <p:cNvSpPr>
            <a:spLocks noGrp="1"/>
          </p:cNvSpPr>
          <p:nvPr>
            <p:ph idx="1"/>
          </p:nvPr>
        </p:nvSpPr>
        <p:spPr/>
        <p:txBody>
          <a:bodyPr/>
          <a:lstStyle/>
          <a:p>
            <a:r>
              <a:rPr lang="en-US" dirty="0" smtClean="0"/>
              <a:t>NEVER ENDING PROCESS</a:t>
            </a:r>
          </a:p>
          <a:p>
            <a:endParaRPr lang="en-US" dirty="0"/>
          </a:p>
          <a:p>
            <a:r>
              <a:rPr lang="en-US" dirty="0" smtClean="0"/>
              <a:t>Each time a project encounters a change: personnel, schedule, deliverable or other factors, the team may need some support. </a:t>
            </a:r>
          </a:p>
          <a:p>
            <a:endParaRPr lang="en-US" dirty="0"/>
          </a:p>
          <a:p>
            <a:r>
              <a:rPr lang="en-US" dirty="0" smtClean="0">
                <a:solidFill>
                  <a:srgbClr val="FFC000"/>
                </a:solidFill>
              </a:rPr>
              <a:t>Important skill in developing a positive team environment is the ability to discuss team issues as a group.</a:t>
            </a:r>
          </a:p>
          <a:p>
            <a:pPr lvl="1"/>
            <a:r>
              <a:rPr lang="en-US" dirty="0" smtClean="0">
                <a:solidFill>
                  <a:srgbClr val="FFC000"/>
                </a:solidFill>
              </a:rPr>
              <a:t>Establish ground rules – clarify expectations</a:t>
            </a:r>
          </a:p>
          <a:p>
            <a:pPr lvl="1"/>
            <a:r>
              <a:rPr lang="en-US" dirty="0" smtClean="0">
                <a:solidFill>
                  <a:srgbClr val="FFC000"/>
                </a:solidFill>
              </a:rPr>
              <a:t>All team members take responsibility to share and enforce ground rules.  </a:t>
            </a:r>
            <a:endParaRPr lang="en-US" dirty="0">
              <a:solidFill>
                <a:srgbClr val="FFC000"/>
              </a:solidFill>
            </a:endParaRPr>
          </a:p>
        </p:txBody>
      </p:sp>
    </p:spTree>
    <p:extLst>
      <p:ext uri="{BB962C8B-B14F-4D97-AF65-F5344CB8AC3E}">
        <p14:creationId xmlns:p14="http://schemas.microsoft.com/office/powerpoint/2010/main" val="1341112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794" name="Rectangle 2"/>
          <p:cNvSpPr>
            <a:spLocks noGrp="1" noChangeArrowheads="1"/>
          </p:cNvSpPr>
          <p:nvPr>
            <p:ph type="title"/>
          </p:nvPr>
        </p:nvSpPr>
        <p:spPr/>
        <p:txBody>
          <a:bodyPr/>
          <a:lstStyle/>
          <a:p>
            <a:r>
              <a:rPr lang="en-US" dirty="0"/>
              <a:t>Interface Management</a:t>
            </a:r>
            <a:endParaRPr lang="en-US" sz="3600" baseline="-25000" dirty="0"/>
          </a:p>
        </p:txBody>
      </p:sp>
      <p:sp>
        <p:nvSpPr>
          <p:cNvPr id="545795" name="Rectangle 3"/>
          <p:cNvSpPr>
            <a:spLocks noGrp="1" noChangeArrowheads="1"/>
          </p:cNvSpPr>
          <p:nvPr>
            <p:ph type="body" idx="1"/>
          </p:nvPr>
        </p:nvSpPr>
        <p:spPr/>
        <p:txBody>
          <a:bodyPr>
            <a:normAutofit/>
          </a:bodyPr>
          <a:lstStyle/>
          <a:p>
            <a:r>
              <a:rPr lang="en-US" sz="2800" dirty="0"/>
              <a:t>Especially in a matrix </a:t>
            </a:r>
            <a:r>
              <a:rPr lang="en-US" sz="2800" dirty="0" smtClean="0"/>
              <a:t>organization</a:t>
            </a:r>
            <a:endParaRPr lang="en-US" sz="2800" dirty="0"/>
          </a:p>
          <a:p>
            <a:r>
              <a:rPr lang="en-US" sz="2800" dirty="0"/>
              <a:t>Others are </a:t>
            </a:r>
            <a:r>
              <a:rPr lang="en-US" sz="2800" dirty="0" smtClean="0"/>
              <a:t>vying for the </a:t>
            </a:r>
            <a:r>
              <a:rPr lang="en-US" sz="2800" dirty="0"/>
              <a:t>project resources</a:t>
            </a:r>
          </a:p>
          <a:p>
            <a:r>
              <a:rPr lang="en-US" sz="2800" dirty="0"/>
              <a:t>Negotiate how the organizations will make decisions and interface:</a:t>
            </a:r>
          </a:p>
          <a:p>
            <a:pPr lvl="1"/>
            <a:r>
              <a:rPr lang="en-US" sz="2000" dirty="0"/>
              <a:t>Who will decide when and what needs to be done?</a:t>
            </a:r>
          </a:p>
          <a:p>
            <a:pPr lvl="1"/>
            <a:r>
              <a:rPr lang="en-US" sz="2000" dirty="0"/>
              <a:t>Who will decide who and how it gets done?</a:t>
            </a:r>
          </a:p>
          <a:p>
            <a:pPr lvl="1"/>
            <a:r>
              <a:rPr lang="en-US" sz="2000" dirty="0"/>
              <a:t>What kind of reporting interface will be used?</a:t>
            </a:r>
          </a:p>
        </p:txBody>
      </p:sp>
      <p:sp>
        <p:nvSpPr>
          <p:cNvPr id="7" name="Date Placeholder 6"/>
          <p:cNvSpPr>
            <a:spLocks noGrp="1"/>
          </p:cNvSpPr>
          <p:nvPr>
            <p:ph type="dt" sz="half" idx="10"/>
          </p:nvPr>
        </p:nvSpPr>
        <p:spPr/>
        <p:txBody>
          <a:bodyPr/>
          <a:lstStyle/>
          <a:p>
            <a:r>
              <a:rPr lang="en-US" dirty="0" smtClean="0"/>
              <a:t>© AVR Associates, Ltd. 2014 B</a:t>
            </a:r>
            <a:endParaRPr lang="en-US" dirty="0"/>
          </a:p>
        </p:txBody>
      </p:sp>
      <p:sp>
        <p:nvSpPr>
          <p:cNvPr id="8" name="Footer Placeholder 7"/>
          <p:cNvSpPr>
            <a:spLocks noGrp="1"/>
          </p:cNvSpPr>
          <p:nvPr>
            <p:ph type="ftr" sz="quarter" idx="11"/>
          </p:nvPr>
        </p:nvSpPr>
        <p:spPr/>
        <p:txBody>
          <a:bodyPr/>
          <a:lstStyle/>
          <a:p>
            <a:r>
              <a:rPr lang="en-US" dirty="0" smtClean="0"/>
              <a:t>www.avrassociates.com</a:t>
            </a:r>
            <a:endParaRPr lang="en-US" dirty="0"/>
          </a:p>
        </p:txBody>
      </p:sp>
      <p:sp>
        <p:nvSpPr>
          <p:cNvPr id="9" name="Slide Number Placeholder 8"/>
          <p:cNvSpPr>
            <a:spLocks noGrp="1"/>
          </p:cNvSpPr>
          <p:nvPr>
            <p:ph type="sldNum" sz="quarter" idx="12"/>
          </p:nvPr>
        </p:nvSpPr>
        <p:spPr/>
        <p:txBody>
          <a:bodyPr/>
          <a:lstStyle/>
          <a:p>
            <a:fld id="{F238B139-C919-4C70-B851-0AD8F7A04106}" type="slidenum">
              <a:rPr lang="en-US" smtClean="0"/>
              <a:pPr/>
              <a:t>9</a:t>
            </a:fld>
            <a:endParaRPr lang="en-US" dirty="0"/>
          </a:p>
        </p:txBody>
      </p:sp>
    </p:spTree>
    <p:extLst>
      <p:ext uri="{BB962C8B-B14F-4D97-AF65-F5344CB8AC3E}">
        <p14:creationId xmlns:p14="http://schemas.microsoft.com/office/powerpoint/2010/main" val="4208807570"/>
      </p:ext>
    </p:extLst>
  </p:cSld>
  <p:clrMapOvr>
    <a:masterClrMapping/>
  </p:clrMapOvr>
  <p:timing>
    <p:tnLst>
      <p:par>
        <p:cTn id="1" dur="indefinite" restart="never" nodeType="tmRoot"/>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TC101859862[[fn=Urban Pop]]</Template>
  <TotalTime>1351</TotalTime>
  <Words>2660</Words>
  <Application>Microsoft Office PowerPoint</Application>
  <PresentationFormat>On-screen Show (4:3)</PresentationFormat>
  <Paragraphs>509</Paragraphs>
  <Slides>58</Slides>
  <Notes>31</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Urban Pop</vt:lpstr>
      <vt:lpstr>Executing Phase</vt:lpstr>
      <vt:lpstr>EXECUTE! </vt:lpstr>
      <vt:lpstr>Two Main Pieces to Execution</vt:lpstr>
      <vt:lpstr>Building and supporting teams</vt:lpstr>
      <vt:lpstr>Team STAGES (tuckman, Bruce, 1965)</vt:lpstr>
      <vt:lpstr>Team STAGES</vt:lpstr>
      <vt:lpstr>Team Stages Continued… </vt:lpstr>
      <vt:lpstr>TEAM BUILDING</vt:lpstr>
      <vt:lpstr>Interface Management</vt:lpstr>
      <vt:lpstr>Doing the Work</vt:lpstr>
      <vt:lpstr>Execution</vt:lpstr>
      <vt:lpstr>Share</vt:lpstr>
      <vt:lpstr>NASA – Survival on the moon</vt:lpstr>
      <vt:lpstr>Directions  “Survival on the moon”</vt:lpstr>
      <vt:lpstr>Survival on the Moon - Reflection</vt:lpstr>
      <vt:lpstr>Conflict Resolution </vt:lpstr>
      <vt:lpstr>Move to the corner</vt:lpstr>
      <vt:lpstr>Think about…</vt:lpstr>
      <vt:lpstr>Approaches to handling conflict</vt:lpstr>
      <vt:lpstr>Conflict is NORMAL! </vt:lpstr>
      <vt:lpstr>TIPS</vt:lpstr>
      <vt:lpstr> Practice </vt:lpstr>
      <vt:lpstr>How to listen </vt:lpstr>
      <vt:lpstr>Team issues</vt:lpstr>
      <vt:lpstr>Role Playing – team issues</vt:lpstr>
      <vt:lpstr>Team Member Types</vt:lpstr>
      <vt:lpstr>Starting a Team</vt:lpstr>
      <vt:lpstr>Team Effectiveness</vt:lpstr>
      <vt:lpstr>Some Team Barriers</vt:lpstr>
      <vt:lpstr>High Performing Teams</vt:lpstr>
      <vt:lpstr>Normal Sources of Conflicts</vt:lpstr>
      <vt:lpstr>Normal Sources of Conflict2</vt:lpstr>
      <vt:lpstr>Handling Conflict</vt:lpstr>
      <vt:lpstr>Monitoring and Controlling</vt:lpstr>
      <vt:lpstr>Monitoring </vt:lpstr>
      <vt:lpstr>Establish a Monitor &amp; Control Process </vt:lpstr>
      <vt:lpstr>4 main steps</vt:lpstr>
      <vt:lpstr>Monitor and Control Process</vt:lpstr>
      <vt:lpstr>Evaluate </vt:lpstr>
      <vt:lpstr>Document and Communicate</vt:lpstr>
      <vt:lpstr>Analyze impact</vt:lpstr>
      <vt:lpstr>Update &amp; Report</vt:lpstr>
      <vt:lpstr>Activity</vt:lpstr>
      <vt:lpstr>GOALS</vt:lpstr>
      <vt:lpstr>DIRECTIONS</vt:lpstr>
      <vt:lpstr>REFLECTION on Scope Changes</vt:lpstr>
      <vt:lpstr>Activity</vt:lpstr>
      <vt:lpstr>GOALS</vt:lpstr>
      <vt:lpstr>directions</vt:lpstr>
      <vt:lpstr>GRADED</vt:lpstr>
      <vt:lpstr>PowerPoint Presentation</vt:lpstr>
      <vt:lpstr>Being a Project Manager</vt:lpstr>
      <vt:lpstr>PowerPoint Presentation</vt:lpstr>
      <vt:lpstr>Perception of a PM</vt:lpstr>
      <vt:lpstr>PM Skills</vt:lpstr>
      <vt:lpstr>PM Skills2</vt:lpstr>
      <vt:lpstr>PM Skills3</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Executing Phase</dc:title>
  <dc:creator>Wendy Nichols</dc:creator>
  <cp:lastModifiedBy>Wendy Nichols</cp:lastModifiedBy>
  <cp:revision>42</cp:revision>
  <cp:lastPrinted>2014-09-24T21:17:21Z</cp:lastPrinted>
  <dcterms:created xsi:type="dcterms:W3CDTF">2014-09-16T18:49:15Z</dcterms:created>
  <dcterms:modified xsi:type="dcterms:W3CDTF">2014-09-25T19:16:38Z</dcterms:modified>
</cp:coreProperties>
</file>